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3" r:id="rId1"/>
  </p:sldMasterIdLst>
  <p:notesMasterIdLst>
    <p:notesMasterId r:id="rId5"/>
  </p:notesMasterIdLst>
  <p:sldIdLst>
    <p:sldId id="312" r:id="rId2"/>
    <p:sldId id="313" r:id="rId3"/>
    <p:sldId id="314" r:id="rId4"/>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D3EBF5"/>
    <a:srgbClr val="C4D4E2"/>
    <a:srgbClr val="FFC88A"/>
    <a:srgbClr val="F2F2F2"/>
    <a:srgbClr val="5A5A66"/>
    <a:srgbClr val="000000"/>
    <a:srgbClr val="EFF1F8"/>
    <a:srgbClr val="373737"/>
    <a:srgbClr val="445469"/>
    <a:srgbClr val="62616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93" autoAdjust="0"/>
    <p:restoredTop sz="86429" autoAdjust="0"/>
  </p:normalViewPr>
  <p:slideViewPr>
    <p:cSldViewPr snapToGrid="0" snapToObjects="1">
      <p:cViewPr varScale="1">
        <p:scale>
          <a:sx n="37" d="100"/>
          <a:sy n="37" d="100"/>
        </p:scale>
        <p:origin x="960" y="72"/>
      </p:cViewPr>
      <p:guideLst/>
    </p:cSldViewPr>
  </p:slideViewPr>
  <p:outlineViewPr>
    <p:cViewPr>
      <p:scale>
        <a:sx n="33" d="100"/>
        <a:sy n="33" d="100"/>
      </p:scale>
      <p:origin x="0" y="0"/>
    </p:cViewPr>
  </p:outlin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72" d="100"/>
          <a:sy n="72" d="100"/>
        </p:scale>
        <p:origin x="3592"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Montserrat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Montserrat Light" charset="0"/>
              </a:defRPr>
            </a:lvl1pPr>
          </a:lstStyle>
          <a:p>
            <a:fld id="{EFC10EE1-B198-C942-8235-326C972CBB30}" type="datetimeFigureOut">
              <a:rPr lang="en-US" smtClean="0"/>
              <a:pPr/>
              <a:t>1/26/2021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Montserrat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Montserrat Light" charset="0"/>
              </a:defRPr>
            </a:lvl1pPr>
          </a:lstStyle>
          <a:p>
            <a:fld id="{006BE02D-20C0-F840-AFAC-BEA99C74FDC2}" type="slidenum">
              <a:rPr lang="en-US" smtClean="0"/>
              <a:pPr/>
              <a:t>‹N°›</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Montserrat Light" charset="0"/>
        <a:ea typeface="+mn-ea"/>
        <a:cs typeface="+mn-cs"/>
      </a:defRPr>
    </a:lvl1pPr>
    <a:lvl2pPr marL="914217" algn="l" defTabSz="914217" rtl="0" eaLnBrk="1" latinLnBrk="0" hangingPunct="1">
      <a:defRPr sz="2400" b="0" i="0" kern="1200">
        <a:solidFill>
          <a:schemeClr val="tx1"/>
        </a:solidFill>
        <a:latin typeface="Montserrat Light" charset="0"/>
        <a:ea typeface="+mn-ea"/>
        <a:cs typeface="+mn-cs"/>
      </a:defRPr>
    </a:lvl2pPr>
    <a:lvl3pPr marL="1828434" algn="l" defTabSz="914217" rtl="0" eaLnBrk="1" latinLnBrk="0" hangingPunct="1">
      <a:defRPr sz="2400" b="0" i="0" kern="1200">
        <a:solidFill>
          <a:schemeClr val="tx1"/>
        </a:solidFill>
        <a:latin typeface="Montserrat Light" charset="0"/>
        <a:ea typeface="+mn-ea"/>
        <a:cs typeface="+mn-cs"/>
      </a:defRPr>
    </a:lvl3pPr>
    <a:lvl4pPr marL="2742651" algn="l" defTabSz="914217" rtl="0" eaLnBrk="1" latinLnBrk="0" hangingPunct="1">
      <a:defRPr sz="2400" b="0" i="0" kern="1200">
        <a:solidFill>
          <a:schemeClr val="tx1"/>
        </a:solidFill>
        <a:latin typeface="Montserrat Light" charset="0"/>
        <a:ea typeface="+mn-ea"/>
        <a:cs typeface="+mn-cs"/>
      </a:defRPr>
    </a:lvl4pPr>
    <a:lvl5pPr marL="3656868" algn="l" defTabSz="914217" rtl="0" eaLnBrk="1" latinLnBrk="0" hangingPunct="1">
      <a:defRPr sz="2400" b="0" i="0" kern="1200">
        <a:solidFill>
          <a:schemeClr val="tx1"/>
        </a:solidFill>
        <a:latin typeface="Montserrat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1pPr>
            <a:lvl2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2pPr>
            <a:lvl3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3pPr>
            <a:lvl4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4pPr>
            <a:lvl5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9pPr>
          </a:lstStyle>
          <a:p>
            <a:fld id="{B10E75A7-B0F9-5642-96AB-06237E68FE07}" type="slidenum">
              <a:rPr lang="en-US" altLang="en-US">
                <a:solidFill>
                  <a:srgbClr val="000000"/>
                </a:solidFill>
                <a:latin typeface="Times New Roman" charset="0"/>
              </a:rPr>
              <a:pPr/>
              <a:t>1</a:t>
            </a:fld>
            <a:endParaRPr lang="en-US" altLang="en-US">
              <a:solidFill>
                <a:srgbClr val="000000"/>
              </a:solidFill>
              <a:latin typeface="Times New Roman" charset="0"/>
            </a:endParaRPr>
          </a:p>
        </p:txBody>
      </p:sp>
      <p:sp>
        <p:nvSpPr>
          <p:cNvPr id="4099" name="Text Box 1"/>
          <p:cNvSpPr txBox="1">
            <a:spLocks noGrp="1" noRot="1" noChangeAspect="1" noChangeArrowheads="1" noTextEdit="1"/>
          </p:cNvSpPr>
          <p:nvPr>
            <p:ph type="sldImg"/>
          </p:nvPr>
        </p:nvSpPr>
        <p:spPr>
          <a:xfrm>
            <a:off x="534988" y="763588"/>
            <a:ext cx="6702425"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xmlns="" val="1"/>
            </a:ext>
          </a:extLst>
        </p:spPr>
        <p:txBody>
          <a:bodyPr wrap="none" anchor="ctr"/>
          <a:lstStyle/>
          <a:p>
            <a:endParaRPr lang="en-US" altLang="en-US" dirty="0">
              <a:latin typeface="Times New Roman" charset="0"/>
            </a:endParaRPr>
          </a:p>
        </p:txBody>
      </p:sp>
    </p:spTree>
    <p:extLst>
      <p:ext uri="{BB962C8B-B14F-4D97-AF65-F5344CB8AC3E}">
        <p14:creationId xmlns:p14="http://schemas.microsoft.com/office/powerpoint/2010/main" val="275619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15819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s-ES"/>
              <a:t>Clic para editar título</a:t>
            </a:r>
            <a:endParaRPr lang="en-US" dirty="0"/>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675964" y="12712701"/>
            <a:ext cx="5484971" cy="730250"/>
          </a:xfrm>
          <a:prstGeom prst="rect">
            <a:avLst/>
          </a:prstGeom>
        </p:spPr>
        <p:txBody>
          <a:bodyPr vert="horz" lIns="91440" tIns="45720" rIns="91440" bIns="45720" rtlCol="0" anchor="ctr"/>
          <a:lstStyle>
            <a:lvl1pPr algn="l">
              <a:defRPr sz="2399">
                <a:solidFill>
                  <a:schemeClr val="tx1">
                    <a:tint val="75000"/>
                  </a:schemeClr>
                </a:solidFill>
              </a:defRPr>
            </a:lvl1pPr>
          </a:lstStyle>
          <a:p>
            <a:fld id="{C764DE79-268F-4C1A-8933-263129D2AF90}" type="datetimeFigureOut">
              <a:rPr lang="en-US" smtClean="0"/>
              <a:t>1/26/2021</a:t>
            </a:fld>
            <a:endParaRPr lang="en-US" dirty="0"/>
          </a:p>
        </p:txBody>
      </p:sp>
      <p:sp>
        <p:nvSpPr>
          <p:cNvPr id="5" name="Footer Placeholder 4"/>
          <p:cNvSpPr>
            <a:spLocks noGrp="1"/>
          </p:cNvSpPr>
          <p:nvPr>
            <p:ph type="ftr" sz="quarter" idx="3"/>
          </p:nvPr>
        </p:nvSpPr>
        <p:spPr>
          <a:xfrm>
            <a:off x="8075097" y="12712701"/>
            <a:ext cx="8227457" cy="730250"/>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a:solidFill>
                  <a:schemeClr val="tx1">
                    <a:tint val="75000"/>
                  </a:schemeClr>
                </a:solidFill>
              </a:defRPr>
            </a:lvl1pPr>
          </a:lstStyle>
          <a:p>
            <a:fld id="{48F63A3B-78C7-47BE-AE5E-E10140E04643}" type="slidenum">
              <a:rPr lang="en-US" smtClean="0"/>
              <a:t>‹N°›</a:t>
            </a:fld>
            <a:endParaRPr lang="en-US" dirty="0"/>
          </a:p>
        </p:txBody>
      </p:sp>
    </p:spTree>
    <p:extLst>
      <p:ext uri="{BB962C8B-B14F-4D97-AF65-F5344CB8AC3E}">
        <p14:creationId xmlns:p14="http://schemas.microsoft.com/office/powerpoint/2010/main" val="1701004442"/>
      </p:ext>
    </p:extLst>
  </p:cSld>
  <p:clrMap bg1="lt1" tx1="dk1" bg2="lt2" tx2="dk2" accent1="accent1" accent2="accent2" accent3="accent3" accent4="accent4" accent5="accent5" accent6="accent6" hlink="hlink" folHlink="folHlink"/>
  <p:sldLayoutIdLst>
    <p:sldLayoutId id="2147484045" r:id="rId1"/>
  </p:sldLayoutIdLst>
  <p:hf hdr="0" ftr="0" dt="0"/>
  <p:txStyles>
    <p:titleStyle>
      <a:lvl1pPr algn="l" defTabSz="1828343" rtl="0" eaLnBrk="1" latinLnBrk="0" hangingPunct="1">
        <a:lnSpc>
          <a:spcPct val="90000"/>
        </a:lnSpc>
        <a:spcBef>
          <a:spcPct val="0"/>
        </a:spcBef>
        <a:buNone/>
        <a:defRPr sz="8798" kern="1200">
          <a:solidFill>
            <a:schemeClr val="tx1"/>
          </a:solidFill>
          <a:latin typeface="+mj-lt"/>
          <a:ea typeface="+mj-ea"/>
          <a:cs typeface="+mj-cs"/>
        </a:defRPr>
      </a:lvl1pPr>
    </p:titleStyle>
    <p:bodyStyle>
      <a:lvl1pPr marL="457086" indent="-457086" algn="l" defTabSz="1828343" rtl="0" eaLnBrk="1" latinLnBrk="0" hangingPunct="1">
        <a:lnSpc>
          <a:spcPct val="90000"/>
        </a:lnSpc>
        <a:spcBef>
          <a:spcPts val="2000"/>
        </a:spcBef>
        <a:buFont typeface="Arial" panose="020B0604020202020204" pitchFamily="34" charset="0"/>
        <a:buChar char="•"/>
        <a:defRPr sz="5599" kern="1200">
          <a:solidFill>
            <a:schemeClr val="tx1"/>
          </a:solidFill>
          <a:latin typeface="+mn-lt"/>
          <a:ea typeface="+mn-ea"/>
          <a:cs typeface="+mn-cs"/>
        </a:defRPr>
      </a:lvl1pPr>
      <a:lvl2pPr marL="1371257" indent="-457086" algn="l" defTabSz="1828343" rtl="0" eaLnBrk="1" latinLnBrk="0" hangingPunct="1">
        <a:lnSpc>
          <a:spcPct val="90000"/>
        </a:lnSpc>
        <a:spcBef>
          <a:spcPts val="1000"/>
        </a:spcBef>
        <a:buFont typeface="Arial" panose="020B0604020202020204" pitchFamily="34" charset="0"/>
        <a:buChar char="•"/>
        <a:defRPr sz="4799" kern="1200">
          <a:solidFill>
            <a:schemeClr val="tx1"/>
          </a:solidFill>
          <a:latin typeface="+mn-lt"/>
          <a:ea typeface="+mn-ea"/>
          <a:cs typeface="+mn-cs"/>
        </a:defRPr>
      </a:lvl2pPr>
      <a:lvl3pPr marL="2285429" indent="-457086" algn="l" defTabSz="1828343" rtl="0" eaLnBrk="1" latinLnBrk="0" hangingPunct="1">
        <a:lnSpc>
          <a:spcPct val="90000"/>
        </a:lnSpc>
        <a:spcBef>
          <a:spcPts val="1000"/>
        </a:spcBef>
        <a:buFont typeface="Arial" panose="020B0604020202020204" pitchFamily="34" charset="0"/>
        <a:buChar char="•"/>
        <a:defRPr sz="3999" kern="1200">
          <a:solidFill>
            <a:schemeClr val="tx1"/>
          </a:solidFill>
          <a:latin typeface="+mn-lt"/>
          <a:ea typeface="+mn-ea"/>
          <a:cs typeface="+mn-cs"/>
        </a:defRPr>
      </a:lvl3pPr>
      <a:lvl4pPr marL="3199600"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4pPr>
      <a:lvl5pPr marL="4113771"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Freeform 254">
            <a:extLst>
              <a:ext uri="{FF2B5EF4-FFF2-40B4-BE49-F238E27FC236}">
                <a16:creationId xmlns:a16="http://schemas.microsoft.com/office/drawing/2014/main" id="{C8FBF4BF-60F8-E54A-9E22-1FC3A146985F}"/>
              </a:ext>
            </a:extLst>
          </p:cNvPr>
          <p:cNvSpPr>
            <a:spLocks noChangeArrowheads="1"/>
          </p:cNvSpPr>
          <p:nvPr/>
        </p:nvSpPr>
        <p:spPr bwMode="auto">
          <a:xfrm>
            <a:off x="8938362" y="4970776"/>
            <a:ext cx="6714075" cy="6714075"/>
          </a:xfrm>
          <a:custGeom>
            <a:avLst/>
            <a:gdLst>
              <a:gd name="T0" fmla="*/ 4716 w 6669"/>
              <a:gd name="T1" fmla="*/ 0 h 6669"/>
              <a:gd name="T2" fmla="*/ 1961 w 6669"/>
              <a:gd name="T3" fmla="*/ 0 h 6669"/>
              <a:gd name="T4" fmla="*/ 0 w 6669"/>
              <a:gd name="T5" fmla="*/ 1960 h 6669"/>
              <a:gd name="T6" fmla="*/ 0 w 6669"/>
              <a:gd name="T7" fmla="*/ 4716 h 6669"/>
              <a:gd name="T8" fmla="*/ 1961 w 6669"/>
              <a:gd name="T9" fmla="*/ 6668 h 6669"/>
              <a:gd name="T10" fmla="*/ 4716 w 6669"/>
              <a:gd name="T11" fmla="*/ 6668 h 6669"/>
              <a:gd name="T12" fmla="*/ 6668 w 6669"/>
              <a:gd name="T13" fmla="*/ 4716 h 6669"/>
              <a:gd name="T14" fmla="*/ 6668 w 6669"/>
              <a:gd name="T15" fmla="*/ 1960 h 6669"/>
              <a:gd name="T16" fmla="*/ 4716 w 6669"/>
              <a:gd name="T17" fmla="*/ 0 h 6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69" h="6669">
                <a:moveTo>
                  <a:pt x="4716" y="0"/>
                </a:moveTo>
                <a:lnTo>
                  <a:pt x="1961" y="0"/>
                </a:lnTo>
                <a:lnTo>
                  <a:pt x="0" y="1960"/>
                </a:lnTo>
                <a:lnTo>
                  <a:pt x="0" y="4716"/>
                </a:lnTo>
                <a:lnTo>
                  <a:pt x="1961" y="6668"/>
                </a:lnTo>
                <a:lnTo>
                  <a:pt x="4716" y="6668"/>
                </a:lnTo>
                <a:lnTo>
                  <a:pt x="6668" y="4716"/>
                </a:lnTo>
                <a:lnTo>
                  <a:pt x="6668" y="1960"/>
                </a:lnTo>
                <a:lnTo>
                  <a:pt x="4716" y="0"/>
                </a:lnTo>
              </a:path>
            </a:pathLst>
          </a:custGeom>
          <a:noFill/>
          <a:ln w="44450" cap="flat">
            <a:solidFill>
              <a:schemeClr val="bg1">
                <a:lumMod val="50000"/>
                <a:alpha val="50000"/>
              </a:schemeClr>
            </a:solidFill>
            <a:bevel/>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MX"/>
          </a:p>
        </p:txBody>
      </p:sp>
      <p:sp>
        <p:nvSpPr>
          <p:cNvPr id="394" name="Freeform 255">
            <a:extLst>
              <a:ext uri="{FF2B5EF4-FFF2-40B4-BE49-F238E27FC236}">
                <a16:creationId xmlns:a16="http://schemas.microsoft.com/office/drawing/2014/main" id="{D57C92F3-B143-8948-96F5-01518040A3D0}"/>
              </a:ext>
            </a:extLst>
          </p:cNvPr>
          <p:cNvSpPr>
            <a:spLocks noChangeArrowheads="1"/>
          </p:cNvSpPr>
          <p:nvPr/>
        </p:nvSpPr>
        <p:spPr bwMode="auto">
          <a:xfrm>
            <a:off x="10612439" y="6644855"/>
            <a:ext cx="3365919" cy="3365919"/>
          </a:xfrm>
          <a:custGeom>
            <a:avLst/>
            <a:gdLst>
              <a:gd name="T0" fmla="*/ 2176 w 3343"/>
              <a:gd name="T1" fmla="*/ 0 h 3343"/>
              <a:gd name="T2" fmla="*/ 2176 w 3343"/>
              <a:gd name="T3" fmla="*/ 0 h 3343"/>
              <a:gd name="T4" fmla="*/ 1174 w 3343"/>
              <a:gd name="T5" fmla="*/ 0 h 3343"/>
              <a:gd name="T6" fmla="*/ 849 w 3343"/>
              <a:gd name="T7" fmla="*/ 136 h 3343"/>
              <a:gd name="T8" fmla="*/ 135 w 3343"/>
              <a:gd name="T9" fmla="*/ 848 h 3343"/>
              <a:gd name="T10" fmla="*/ 0 w 3343"/>
              <a:gd name="T11" fmla="*/ 1174 h 3343"/>
              <a:gd name="T12" fmla="*/ 0 w 3343"/>
              <a:gd name="T13" fmla="*/ 2177 h 3343"/>
              <a:gd name="T14" fmla="*/ 135 w 3343"/>
              <a:gd name="T15" fmla="*/ 2502 h 3343"/>
              <a:gd name="T16" fmla="*/ 849 w 3343"/>
              <a:gd name="T17" fmla="*/ 3216 h 3343"/>
              <a:gd name="T18" fmla="*/ 1174 w 3343"/>
              <a:gd name="T19" fmla="*/ 3342 h 3343"/>
              <a:gd name="T20" fmla="*/ 2176 w 3343"/>
              <a:gd name="T21" fmla="*/ 3342 h 3343"/>
              <a:gd name="T22" fmla="*/ 2502 w 3343"/>
              <a:gd name="T23" fmla="*/ 3216 h 3343"/>
              <a:gd name="T24" fmla="*/ 3215 w 3343"/>
              <a:gd name="T25" fmla="*/ 2502 h 3343"/>
              <a:gd name="T26" fmla="*/ 3342 w 3343"/>
              <a:gd name="T27" fmla="*/ 2177 h 3343"/>
              <a:gd name="T28" fmla="*/ 3342 w 3343"/>
              <a:gd name="T29" fmla="*/ 1174 h 3343"/>
              <a:gd name="T30" fmla="*/ 3215 w 3343"/>
              <a:gd name="T31" fmla="*/ 848 h 3343"/>
              <a:gd name="T32" fmla="*/ 2502 w 3343"/>
              <a:gd name="T33" fmla="*/ 136 h 3343"/>
              <a:gd name="T34" fmla="*/ 2176 w 3343"/>
              <a:gd name="T35" fmla="*/ 0 h 3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43" h="3343">
                <a:moveTo>
                  <a:pt x="2176" y="0"/>
                </a:moveTo>
                <a:lnTo>
                  <a:pt x="2176" y="0"/>
                </a:lnTo>
                <a:cubicBezTo>
                  <a:pt x="1174" y="0"/>
                  <a:pt x="1174" y="0"/>
                  <a:pt x="1174" y="0"/>
                </a:cubicBezTo>
                <a:cubicBezTo>
                  <a:pt x="1048" y="0"/>
                  <a:pt x="930" y="54"/>
                  <a:pt x="849" y="136"/>
                </a:cubicBezTo>
                <a:cubicBezTo>
                  <a:pt x="135" y="848"/>
                  <a:pt x="135" y="848"/>
                  <a:pt x="135" y="848"/>
                </a:cubicBezTo>
                <a:cubicBezTo>
                  <a:pt x="54" y="930"/>
                  <a:pt x="0" y="1047"/>
                  <a:pt x="0" y="1174"/>
                </a:cubicBezTo>
                <a:cubicBezTo>
                  <a:pt x="0" y="2177"/>
                  <a:pt x="0" y="2177"/>
                  <a:pt x="0" y="2177"/>
                </a:cubicBezTo>
                <a:cubicBezTo>
                  <a:pt x="0" y="2294"/>
                  <a:pt x="54" y="2412"/>
                  <a:pt x="135" y="2502"/>
                </a:cubicBezTo>
                <a:cubicBezTo>
                  <a:pt x="849" y="3216"/>
                  <a:pt x="849" y="3216"/>
                  <a:pt x="849" y="3216"/>
                </a:cubicBezTo>
                <a:cubicBezTo>
                  <a:pt x="930" y="3297"/>
                  <a:pt x="1048" y="3342"/>
                  <a:pt x="1174" y="3342"/>
                </a:cubicBezTo>
                <a:cubicBezTo>
                  <a:pt x="2176" y="3342"/>
                  <a:pt x="2176" y="3342"/>
                  <a:pt x="2176" y="3342"/>
                </a:cubicBezTo>
                <a:cubicBezTo>
                  <a:pt x="2294" y="3342"/>
                  <a:pt x="2411" y="3297"/>
                  <a:pt x="2502" y="3216"/>
                </a:cubicBezTo>
                <a:cubicBezTo>
                  <a:pt x="3215" y="2502"/>
                  <a:pt x="3215" y="2502"/>
                  <a:pt x="3215" y="2502"/>
                </a:cubicBezTo>
                <a:cubicBezTo>
                  <a:pt x="3297" y="2412"/>
                  <a:pt x="3342" y="2294"/>
                  <a:pt x="3342" y="2177"/>
                </a:cubicBezTo>
                <a:cubicBezTo>
                  <a:pt x="3342" y="1174"/>
                  <a:pt x="3342" y="1174"/>
                  <a:pt x="3342" y="1174"/>
                </a:cubicBezTo>
                <a:cubicBezTo>
                  <a:pt x="3342" y="1047"/>
                  <a:pt x="3297" y="930"/>
                  <a:pt x="3215" y="848"/>
                </a:cubicBezTo>
                <a:cubicBezTo>
                  <a:pt x="2502" y="136"/>
                  <a:pt x="2502" y="136"/>
                  <a:pt x="2502" y="136"/>
                </a:cubicBezTo>
                <a:cubicBezTo>
                  <a:pt x="2411" y="54"/>
                  <a:pt x="2294" y="0"/>
                  <a:pt x="2176" y="0"/>
                </a:cubicBezTo>
              </a:path>
            </a:pathLst>
          </a:custGeom>
          <a:solidFill>
            <a:schemeClr val="accent5"/>
          </a:solidFill>
          <a:ln>
            <a:noFill/>
          </a:ln>
          <a:effectLst/>
        </p:spPr>
        <p:txBody>
          <a:bodyPr wrap="none" anchor="ctr"/>
          <a:lstStyle/>
          <a:p>
            <a:endParaRPr lang="es-MX"/>
          </a:p>
        </p:txBody>
      </p:sp>
      <p:sp>
        <p:nvSpPr>
          <p:cNvPr id="395" name="Freeform 256">
            <a:extLst>
              <a:ext uri="{FF2B5EF4-FFF2-40B4-BE49-F238E27FC236}">
                <a16:creationId xmlns:a16="http://schemas.microsoft.com/office/drawing/2014/main" id="{8872D764-6077-7147-B33E-8EE7A156EEEB}"/>
              </a:ext>
            </a:extLst>
          </p:cNvPr>
          <p:cNvSpPr>
            <a:spLocks noChangeArrowheads="1"/>
          </p:cNvSpPr>
          <p:nvPr/>
        </p:nvSpPr>
        <p:spPr bwMode="auto">
          <a:xfrm>
            <a:off x="10181709" y="4255852"/>
            <a:ext cx="1447612" cy="1447611"/>
          </a:xfrm>
          <a:custGeom>
            <a:avLst/>
            <a:gdLst>
              <a:gd name="T0" fmla="*/ 1437 w 1438"/>
              <a:gd name="T1" fmla="*/ 713 h 1437"/>
              <a:gd name="T2" fmla="*/ 1437 w 1438"/>
              <a:gd name="T3" fmla="*/ 713 h 1437"/>
              <a:gd name="T4" fmla="*/ 723 w 1438"/>
              <a:gd name="T5" fmla="*/ 1436 h 1437"/>
              <a:gd name="T6" fmla="*/ 0 w 1438"/>
              <a:gd name="T7" fmla="*/ 713 h 1437"/>
              <a:gd name="T8" fmla="*/ 723 w 1438"/>
              <a:gd name="T9" fmla="*/ 0 h 1437"/>
              <a:gd name="T10" fmla="*/ 1437 w 1438"/>
              <a:gd name="T11" fmla="*/ 713 h 1437"/>
            </a:gdLst>
            <a:ahLst/>
            <a:cxnLst>
              <a:cxn ang="0">
                <a:pos x="T0" y="T1"/>
              </a:cxn>
              <a:cxn ang="0">
                <a:pos x="T2" y="T3"/>
              </a:cxn>
              <a:cxn ang="0">
                <a:pos x="T4" y="T5"/>
              </a:cxn>
              <a:cxn ang="0">
                <a:pos x="T6" y="T7"/>
              </a:cxn>
              <a:cxn ang="0">
                <a:pos x="T8" y="T9"/>
              </a:cxn>
              <a:cxn ang="0">
                <a:pos x="T10" y="T11"/>
              </a:cxn>
            </a:cxnLst>
            <a:rect l="0" t="0" r="r" b="b"/>
            <a:pathLst>
              <a:path w="1438" h="1437">
                <a:moveTo>
                  <a:pt x="1437" y="713"/>
                </a:moveTo>
                <a:lnTo>
                  <a:pt x="1437" y="713"/>
                </a:lnTo>
                <a:cubicBezTo>
                  <a:pt x="1437" y="1111"/>
                  <a:pt x="1111" y="1436"/>
                  <a:pt x="723" y="1436"/>
                </a:cubicBezTo>
                <a:cubicBezTo>
                  <a:pt x="325" y="1436"/>
                  <a:pt x="0" y="1111"/>
                  <a:pt x="0" y="713"/>
                </a:cubicBezTo>
                <a:cubicBezTo>
                  <a:pt x="0" y="325"/>
                  <a:pt x="325" y="0"/>
                  <a:pt x="723" y="0"/>
                </a:cubicBezTo>
                <a:cubicBezTo>
                  <a:pt x="1111" y="0"/>
                  <a:pt x="1437" y="325"/>
                  <a:pt x="1437" y="713"/>
                </a:cubicBezTo>
              </a:path>
            </a:pathLst>
          </a:custGeom>
          <a:solidFill>
            <a:schemeClr val="accent1"/>
          </a:solidFill>
          <a:ln>
            <a:noFill/>
          </a:ln>
          <a:effectLst/>
        </p:spPr>
        <p:txBody>
          <a:bodyPr wrap="none" anchor="ctr"/>
          <a:lstStyle/>
          <a:p>
            <a:endParaRPr lang="es-MX"/>
          </a:p>
        </p:txBody>
      </p:sp>
      <p:sp>
        <p:nvSpPr>
          <p:cNvPr id="396" name="Freeform 257">
            <a:extLst>
              <a:ext uri="{FF2B5EF4-FFF2-40B4-BE49-F238E27FC236}">
                <a16:creationId xmlns:a16="http://schemas.microsoft.com/office/drawing/2014/main" id="{3F795D9B-28D4-2140-B4F2-E9DD84BCBAB7}"/>
              </a:ext>
            </a:extLst>
          </p:cNvPr>
          <p:cNvSpPr>
            <a:spLocks noChangeArrowheads="1"/>
          </p:cNvSpPr>
          <p:nvPr/>
        </p:nvSpPr>
        <p:spPr bwMode="auto">
          <a:xfrm>
            <a:off x="10181709" y="10969928"/>
            <a:ext cx="1447612" cy="1447611"/>
          </a:xfrm>
          <a:custGeom>
            <a:avLst/>
            <a:gdLst>
              <a:gd name="T0" fmla="*/ 1437 w 1438"/>
              <a:gd name="T1" fmla="*/ 714 h 1438"/>
              <a:gd name="T2" fmla="*/ 1437 w 1438"/>
              <a:gd name="T3" fmla="*/ 714 h 1438"/>
              <a:gd name="T4" fmla="*/ 723 w 1438"/>
              <a:gd name="T5" fmla="*/ 1437 h 1438"/>
              <a:gd name="T6" fmla="*/ 0 w 1438"/>
              <a:gd name="T7" fmla="*/ 714 h 1438"/>
              <a:gd name="T8" fmla="*/ 723 w 1438"/>
              <a:gd name="T9" fmla="*/ 0 h 1438"/>
              <a:gd name="T10" fmla="*/ 1437 w 1438"/>
              <a:gd name="T11" fmla="*/ 714 h 1438"/>
            </a:gdLst>
            <a:ahLst/>
            <a:cxnLst>
              <a:cxn ang="0">
                <a:pos x="T0" y="T1"/>
              </a:cxn>
              <a:cxn ang="0">
                <a:pos x="T2" y="T3"/>
              </a:cxn>
              <a:cxn ang="0">
                <a:pos x="T4" y="T5"/>
              </a:cxn>
              <a:cxn ang="0">
                <a:pos x="T6" y="T7"/>
              </a:cxn>
              <a:cxn ang="0">
                <a:pos x="T8" y="T9"/>
              </a:cxn>
              <a:cxn ang="0">
                <a:pos x="T10" y="T11"/>
              </a:cxn>
            </a:cxnLst>
            <a:rect l="0" t="0" r="r" b="b"/>
            <a:pathLst>
              <a:path w="1438" h="1438">
                <a:moveTo>
                  <a:pt x="1437" y="714"/>
                </a:moveTo>
                <a:lnTo>
                  <a:pt x="1437" y="714"/>
                </a:lnTo>
                <a:cubicBezTo>
                  <a:pt x="1437" y="1111"/>
                  <a:pt x="1111" y="1437"/>
                  <a:pt x="723" y="1437"/>
                </a:cubicBezTo>
                <a:cubicBezTo>
                  <a:pt x="325" y="1437"/>
                  <a:pt x="0" y="1111"/>
                  <a:pt x="0" y="714"/>
                </a:cubicBezTo>
                <a:cubicBezTo>
                  <a:pt x="0" y="316"/>
                  <a:pt x="325" y="0"/>
                  <a:pt x="723" y="0"/>
                </a:cubicBezTo>
                <a:cubicBezTo>
                  <a:pt x="1111" y="0"/>
                  <a:pt x="1437" y="316"/>
                  <a:pt x="1437" y="714"/>
                </a:cubicBezTo>
              </a:path>
            </a:pathLst>
          </a:custGeom>
          <a:solidFill>
            <a:schemeClr val="accent2"/>
          </a:solidFill>
          <a:ln>
            <a:noFill/>
          </a:ln>
          <a:effectLst/>
        </p:spPr>
        <p:txBody>
          <a:bodyPr wrap="none" anchor="ctr"/>
          <a:lstStyle/>
          <a:p>
            <a:endParaRPr lang="es-MX"/>
          </a:p>
        </p:txBody>
      </p:sp>
      <p:sp>
        <p:nvSpPr>
          <p:cNvPr id="397" name="Freeform 258">
            <a:extLst>
              <a:ext uri="{FF2B5EF4-FFF2-40B4-BE49-F238E27FC236}">
                <a16:creationId xmlns:a16="http://schemas.microsoft.com/office/drawing/2014/main" id="{0AFC92B5-D34F-BD48-A60E-404AB628D750}"/>
              </a:ext>
            </a:extLst>
          </p:cNvPr>
          <p:cNvSpPr>
            <a:spLocks noChangeArrowheads="1"/>
          </p:cNvSpPr>
          <p:nvPr/>
        </p:nvSpPr>
        <p:spPr bwMode="auto">
          <a:xfrm>
            <a:off x="12957037" y="4255852"/>
            <a:ext cx="1447612" cy="1447611"/>
          </a:xfrm>
          <a:custGeom>
            <a:avLst/>
            <a:gdLst>
              <a:gd name="T0" fmla="*/ 1437 w 1438"/>
              <a:gd name="T1" fmla="*/ 713 h 1437"/>
              <a:gd name="T2" fmla="*/ 1437 w 1438"/>
              <a:gd name="T3" fmla="*/ 713 h 1437"/>
              <a:gd name="T4" fmla="*/ 723 w 1438"/>
              <a:gd name="T5" fmla="*/ 1436 h 1437"/>
              <a:gd name="T6" fmla="*/ 0 w 1438"/>
              <a:gd name="T7" fmla="*/ 713 h 1437"/>
              <a:gd name="T8" fmla="*/ 723 w 1438"/>
              <a:gd name="T9" fmla="*/ 0 h 1437"/>
              <a:gd name="T10" fmla="*/ 1437 w 1438"/>
              <a:gd name="T11" fmla="*/ 713 h 1437"/>
            </a:gdLst>
            <a:ahLst/>
            <a:cxnLst>
              <a:cxn ang="0">
                <a:pos x="T0" y="T1"/>
              </a:cxn>
              <a:cxn ang="0">
                <a:pos x="T2" y="T3"/>
              </a:cxn>
              <a:cxn ang="0">
                <a:pos x="T4" y="T5"/>
              </a:cxn>
              <a:cxn ang="0">
                <a:pos x="T6" y="T7"/>
              </a:cxn>
              <a:cxn ang="0">
                <a:pos x="T8" y="T9"/>
              </a:cxn>
              <a:cxn ang="0">
                <a:pos x="T10" y="T11"/>
              </a:cxn>
            </a:cxnLst>
            <a:rect l="0" t="0" r="r" b="b"/>
            <a:pathLst>
              <a:path w="1438" h="1437">
                <a:moveTo>
                  <a:pt x="1437" y="713"/>
                </a:moveTo>
                <a:lnTo>
                  <a:pt x="1437" y="713"/>
                </a:lnTo>
                <a:cubicBezTo>
                  <a:pt x="1437" y="1111"/>
                  <a:pt x="1111" y="1436"/>
                  <a:pt x="723" y="1436"/>
                </a:cubicBezTo>
                <a:cubicBezTo>
                  <a:pt x="325" y="1436"/>
                  <a:pt x="0" y="1111"/>
                  <a:pt x="0" y="713"/>
                </a:cubicBezTo>
                <a:cubicBezTo>
                  <a:pt x="0" y="325"/>
                  <a:pt x="325" y="0"/>
                  <a:pt x="723" y="0"/>
                </a:cubicBezTo>
                <a:cubicBezTo>
                  <a:pt x="1111" y="0"/>
                  <a:pt x="1437" y="325"/>
                  <a:pt x="1437" y="713"/>
                </a:cubicBezTo>
              </a:path>
            </a:pathLst>
          </a:custGeom>
          <a:solidFill>
            <a:schemeClr val="accent2"/>
          </a:solidFill>
          <a:ln>
            <a:noFill/>
          </a:ln>
          <a:effectLst/>
        </p:spPr>
        <p:txBody>
          <a:bodyPr wrap="none" anchor="ctr"/>
          <a:lstStyle/>
          <a:p>
            <a:endParaRPr lang="es-MX"/>
          </a:p>
        </p:txBody>
      </p:sp>
      <p:sp>
        <p:nvSpPr>
          <p:cNvPr id="398" name="Freeform 259">
            <a:extLst>
              <a:ext uri="{FF2B5EF4-FFF2-40B4-BE49-F238E27FC236}">
                <a16:creationId xmlns:a16="http://schemas.microsoft.com/office/drawing/2014/main" id="{AD73EB93-190E-5E4A-9A8A-3631A644BF99}"/>
              </a:ext>
            </a:extLst>
          </p:cNvPr>
          <p:cNvSpPr>
            <a:spLocks noChangeArrowheads="1"/>
          </p:cNvSpPr>
          <p:nvPr/>
        </p:nvSpPr>
        <p:spPr bwMode="auto">
          <a:xfrm>
            <a:off x="14933072" y="6276290"/>
            <a:ext cx="1447612" cy="1438730"/>
          </a:xfrm>
          <a:custGeom>
            <a:avLst/>
            <a:gdLst>
              <a:gd name="T0" fmla="*/ 1437 w 1438"/>
              <a:gd name="T1" fmla="*/ 712 h 1427"/>
              <a:gd name="T2" fmla="*/ 1437 w 1438"/>
              <a:gd name="T3" fmla="*/ 712 h 1427"/>
              <a:gd name="T4" fmla="*/ 714 w 1438"/>
              <a:gd name="T5" fmla="*/ 1426 h 1427"/>
              <a:gd name="T6" fmla="*/ 0 w 1438"/>
              <a:gd name="T7" fmla="*/ 712 h 1427"/>
              <a:gd name="T8" fmla="*/ 714 w 1438"/>
              <a:gd name="T9" fmla="*/ 0 h 1427"/>
              <a:gd name="T10" fmla="*/ 1437 w 1438"/>
              <a:gd name="T11" fmla="*/ 712 h 1427"/>
            </a:gdLst>
            <a:ahLst/>
            <a:cxnLst>
              <a:cxn ang="0">
                <a:pos x="T0" y="T1"/>
              </a:cxn>
              <a:cxn ang="0">
                <a:pos x="T2" y="T3"/>
              </a:cxn>
              <a:cxn ang="0">
                <a:pos x="T4" y="T5"/>
              </a:cxn>
              <a:cxn ang="0">
                <a:pos x="T6" y="T7"/>
              </a:cxn>
              <a:cxn ang="0">
                <a:pos x="T8" y="T9"/>
              </a:cxn>
              <a:cxn ang="0">
                <a:pos x="T10" y="T11"/>
              </a:cxn>
            </a:cxnLst>
            <a:rect l="0" t="0" r="r" b="b"/>
            <a:pathLst>
              <a:path w="1438" h="1427">
                <a:moveTo>
                  <a:pt x="1437" y="712"/>
                </a:moveTo>
                <a:lnTo>
                  <a:pt x="1437" y="712"/>
                </a:lnTo>
                <a:cubicBezTo>
                  <a:pt x="1437" y="1110"/>
                  <a:pt x="1111" y="1426"/>
                  <a:pt x="714" y="1426"/>
                </a:cubicBezTo>
                <a:cubicBezTo>
                  <a:pt x="316" y="1426"/>
                  <a:pt x="0" y="1110"/>
                  <a:pt x="0" y="712"/>
                </a:cubicBezTo>
                <a:cubicBezTo>
                  <a:pt x="0" y="316"/>
                  <a:pt x="316" y="0"/>
                  <a:pt x="714" y="0"/>
                </a:cubicBezTo>
                <a:cubicBezTo>
                  <a:pt x="1111" y="0"/>
                  <a:pt x="1437" y="316"/>
                  <a:pt x="1437" y="712"/>
                </a:cubicBezTo>
              </a:path>
            </a:pathLst>
          </a:custGeom>
          <a:solidFill>
            <a:schemeClr val="accent3"/>
          </a:solidFill>
          <a:ln>
            <a:noFill/>
          </a:ln>
          <a:effectLst/>
        </p:spPr>
        <p:txBody>
          <a:bodyPr wrap="none" anchor="ctr"/>
          <a:lstStyle/>
          <a:p>
            <a:endParaRPr lang="es-MX"/>
          </a:p>
        </p:txBody>
      </p:sp>
      <p:sp>
        <p:nvSpPr>
          <p:cNvPr id="399" name="Freeform 260">
            <a:extLst>
              <a:ext uri="{FF2B5EF4-FFF2-40B4-BE49-F238E27FC236}">
                <a16:creationId xmlns:a16="http://schemas.microsoft.com/office/drawing/2014/main" id="{4941BEDE-19B9-3442-A512-C1B403B24AA4}"/>
              </a:ext>
            </a:extLst>
          </p:cNvPr>
          <p:cNvSpPr>
            <a:spLocks noChangeArrowheads="1"/>
          </p:cNvSpPr>
          <p:nvPr/>
        </p:nvSpPr>
        <p:spPr bwMode="auto">
          <a:xfrm>
            <a:off x="14933072" y="9020535"/>
            <a:ext cx="1447612" cy="1447611"/>
          </a:xfrm>
          <a:custGeom>
            <a:avLst/>
            <a:gdLst>
              <a:gd name="T0" fmla="*/ 1437 w 1438"/>
              <a:gd name="T1" fmla="*/ 714 h 1438"/>
              <a:gd name="T2" fmla="*/ 1437 w 1438"/>
              <a:gd name="T3" fmla="*/ 714 h 1438"/>
              <a:gd name="T4" fmla="*/ 714 w 1438"/>
              <a:gd name="T5" fmla="*/ 1437 h 1438"/>
              <a:gd name="T6" fmla="*/ 0 w 1438"/>
              <a:gd name="T7" fmla="*/ 714 h 1438"/>
              <a:gd name="T8" fmla="*/ 714 w 1438"/>
              <a:gd name="T9" fmla="*/ 0 h 1438"/>
              <a:gd name="T10" fmla="*/ 1437 w 1438"/>
              <a:gd name="T11" fmla="*/ 714 h 1438"/>
            </a:gdLst>
            <a:ahLst/>
            <a:cxnLst>
              <a:cxn ang="0">
                <a:pos x="T0" y="T1"/>
              </a:cxn>
              <a:cxn ang="0">
                <a:pos x="T2" y="T3"/>
              </a:cxn>
              <a:cxn ang="0">
                <a:pos x="T4" y="T5"/>
              </a:cxn>
              <a:cxn ang="0">
                <a:pos x="T6" y="T7"/>
              </a:cxn>
              <a:cxn ang="0">
                <a:pos x="T8" y="T9"/>
              </a:cxn>
              <a:cxn ang="0">
                <a:pos x="T10" y="T11"/>
              </a:cxn>
            </a:cxnLst>
            <a:rect l="0" t="0" r="r" b="b"/>
            <a:pathLst>
              <a:path w="1438" h="1438">
                <a:moveTo>
                  <a:pt x="1437" y="714"/>
                </a:moveTo>
                <a:lnTo>
                  <a:pt x="1437" y="714"/>
                </a:lnTo>
                <a:cubicBezTo>
                  <a:pt x="1437" y="1112"/>
                  <a:pt x="1111" y="1437"/>
                  <a:pt x="714" y="1437"/>
                </a:cubicBezTo>
                <a:cubicBezTo>
                  <a:pt x="316" y="1437"/>
                  <a:pt x="0" y="1112"/>
                  <a:pt x="0" y="714"/>
                </a:cubicBezTo>
                <a:cubicBezTo>
                  <a:pt x="0" y="317"/>
                  <a:pt x="316" y="0"/>
                  <a:pt x="714" y="0"/>
                </a:cubicBezTo>
                <a:cubicBezTo>
                  <a:pt x="1111" y="0"/>
                  <a:pt x="1437" y="317"/>
                  <a:pt x="1437" y="714"/>
                </a:cubicBezTo>
              </a:path>
            </a:pathLst>
          </a:custGeom>
          <a:solidFill>
            <a:schemeClr val="accent4"/>
          </a:solidFill>
          <a:ln>
            <a:noFill/>
          </a:ln>
          <a:effectLst/>
        </p:spPr>
        <p:txBody>
          <a:bodyPr wrap="none" anchor="ctr"/>
          <a:lstStyle/>
          <a:p>
            <a:endParaRPr lang="es-MX"/>
          </a:p>
        </p:txBody>
      </p:sp>
      <p:sp>
        <p:nvSpPr>
          <p:cNvPr id="400" name="Freeform 261">
            <a:extLst>
              <a:ext uri="{FF2B5EF4-FFF2-40B4-BE49-F238E27FC236}">
                <a16:creationId xmlns:a16="http://schemas.microsoft.com/office/drawing/2014/main" id="{6213B026-4E0E-8440-8685-055C70E9894D}"/>
              </a:ext>
            </a:extLst>
          </p:cNvPr>
          <p:cNvSpPr>
            <a:spLocks noChangeArrowheads="1"/>
          </p:cNvSpPr>
          <p:nvPr/>
        </p:nvSpPr>
        <p:spPr bwMode="auto">
          <a:xfrm>
            <a:off x="8218997" y="6276290"/>
            <a:ext cx="1447612" cy="1438730"/>
          </a:xfrm>
          <a:custGeom>
            <a:avLst/>
            <a:gdLst>
              <a:gd name="T0" fmla="*/ 1437 w 1438"/>
              <a:gd name="T1" fmla="*/ 712 h 1427"/>
              <a:gd name="T2" fmla="*/ 1437 w 1438"/>
              <a:gd name="T3" fmla="*/ 712 h 1427"/>
              <a:gd name="T4" fmla="*/ 714 w 1438"/>
              <a:gd name="T5" fmla="*/ 1426 h 1427"/>
              <a:gd name="T6" fmla="*/ 0 w 1438"/>
              <a:gd name="T7" fmla="*/ 712 h 1427"/>
              <a:gd name="T8" fmla="*/ 714 w 1438"/>
              <a:gd name="T9" fmla="*/ 0 h 1427"/>
              <a:gd name="T10" fmla="*/ 1437 w 1438"/>
              <a:gd name="T11" fmla="*/ 712 h 1427"/>
            </a:gdLst>
            <a:ahLst/>
            <a:cxnLst>
              <a:cxn ang="0">
                <a:pos x="T0" y="T1"/>
              </a:cxn>
              <a:cxn ang="0">
                <a:pos x="T2" y="T3"/>
              </a:cxn>
              <a:cxn ang="0">
                <a:pos x="T4" y="T5"/>
              </a:cxn>
              <a:cxn ang="0">
                <a:pos x="T6" y="T7"/>
              </a:cxn>
              <a:cxn ang="0">
                <a:pos x="T8" y="T9"/>
              </a:cxn>
              <a:cxn ang="0">
                <a:pos x="T10" y="T11"/>
              </a:cxn>
            </a:cxnLst>
            <a:rect l="0" t="0" r="r" b="b"/>
            <a:pathLst>
              <a:path w="1438" h="1427">
                <a:moveTo>
                  <a:pt x="1437" y="712"/>
                </a:moveTo>
                <a:lnTo>
                  <a:pt x="1437" y="712"/>
                </a:lnTo>
                <a:cubicBezTo>
                  <a:pt x="1437" y="1110"/>
                  <a:pt x="1112" y="1426"/>
                  <a:pt x="714" y="1426"/>
                </a:cubicBezTo>
                <a:cubicBezTo>
                  <a:pt x="325" y="1426"/>
                  <a:pt x="0" y="1110"/>
                  <a:pt x="0" y="712"/>
                </a:cubicBezTo>
                <a:cubicBezTo>
                  <a:pt x="0" y="316"/>
                  <a:pt x="325" y="0"/>
                  <a:pt x="714" y="0"/>
                </a:cubicBezTo>
                <a:cubicBezTo>
                  <a:pt x="1112" y="0"/>
                  <a:pt x="1437" y="316"/>
                  <a:pt x="1437" y="712"/>
                </a:cubicBezTo>
              </a:path>
            </a:pathLst>
          </a:custGeom>
          <a:solidFill>
            <a:schemeClr val="accent4"/>
          </a:solidFill>
          <a:ln>
            <a:noFill/>
          </a:ln>
          <a:effectLst/>
        </p:spPr>
        <p:txBody>
          <a:bodyPr wrap="none" anchor="ctr"/>
          <a:lstStyle/>
          <a:p>
            <a:endParaRPr lang="es-MX"/>
          </a:p>
        </p:txBody>
      </p:sp>
      <p:sp>
        <p:nvSpPr>
          <p:cNvPr id="401" name="Freeform 262">
            <a:extLst>
              <a:ext uri="{FF2B5EF4-FFF2-40B4-BE49-F238E27FC236}">
                <a16:creationId xmlns:a16="http://schemas.microsoft.com/office/drawing/2014/main" id="{2EC15DB4-5D73-7449-9563-69A0AFAB99AB}"/>
              </a:ext>
            </a:extLst>
          </p:cNvPr>
          <p:cNvSpPr>
            <a:spLocks noChangeArrowheads="1"/>
          </p:cNvSpPr>
          <p:nvPr/>
        </p:nvSpPr>
        <p:spPr bwMode="auto">
          <a:xfrm>
            <a:off x="8218997" y="9020535"/>
            <a:ext cx="1447612" cy="1447611"/>
          </a:xfrm>
          <a:custGeom>
            <a:avLst/>
            <a:gdLst>
              <a:gd name="T0" fmla="*/ 1437 w 1438"/>
              <a:gd name="T1" fmla="*/ 714 h 1438"/>
              <a:gd name="T2" fmla="*/ 1437 w 1438"/>
              <a:gd name="T3" fmla="*/ 714 h 1438"/>
              <a:gd name="T4" fmla="*/ 714 w 1438"/>
              <a:gd name="T5" fmla="*/ 1437 h 1438"/>
              <a:gd name="T6" fmla="*/ 0 w 1438"/>
              <a:gd name="T7" fmla="*/ 714 h 1438"/>
              <a:gd name="T8" fmla="*/ 714 w 1438"/>
              <a:gd name="T9" fmla="*/ 0 h 1438"/>
              <a:gd name="T10" fmla="*/ 1437 w 1438"/>
              <a:gd name="T11" fmla="*/ 714 h 1438"/>
            </a:gdLst>
            <a:ahLst/>
            <a:cxnLst>
              <a:cxn ang="0">
                <a:pos x="T0" y="T1"/>
              </a:cxn>
              <a:cxn ang="0">
                <a:pos x="T2" y="T3"/>
              </a:cxn>
              <a:cxn ang="0">
                <a:pos x="T4" y="T5"/>
              </a:cxn>
              <a:cxn ang="0">
                <a:pos x="T6" y="T7"/>
              </a:cxn>
              <a:cxn ang="0">
                <a:pos x="T8" y="T9"/>
              </a:cxn>
              <a:cxn ang="0">
                <a:pos x="T10" y="T11"/>
              </a:cxn>
            </a:cxnLst>
            <a:rect l="0" t="0" r="r" b="b"/>
            <a:pathLst>
              <a:path w="1438" h="1438">
                <a:moveTo>
                  <a:pt x="1437" y="714"/>
                </a:moveTo>
                <a:lnTo>
                  <a:pt x="1437" y="714"/>
                </a:lnTo>
                <a:cubicBezTo>
                  <a:pt x="1437" y="1112"/>
                  <a:pt x="1112" y="1437"/>
                  <a:pt x="714" y="1437"/>
                </a:cubicBezTo>
                <a:cubicBezTo>
                  <a:pt x="325" y="1437"/>
                  <a:pt x="0" y="1112"/>
                  <a:pt x="0" y="714"/>
                </a:cubicBezTo>
                <a:cubicBezTo>
                  <a:pt x="0" y="317"/>
                  <a:pt x="325" y="0"/>
                  <a:pt x="714" y="0"/>
                </a:cubicBezTo>
                <a:cubicBezTo>
                  <a:pt x="1112" y="0"/>
                  <a:pt x="1437" y="317"/>
                  <a:pt x="1437" y="714"/>
                </a:cubicBezTo>
              </a:path>
            </a:pathLst>
          </a:custGeom>
          <a:solidFill>
            <a:schemeClr val="accent3"/>
          </a:solidFill>
          <a:ln>
            <a:noFill/>
          </a:ln>
          <a:effectLst/>
        </p:spPr>
        <p:txBody>
          <a:bodyPr wrap="none" anchor="ctr"/>
          <a:lstStyle/>
          <a:p>
            <a:endParaRPr lang="es-MX"/>
          </a:p>
        </p:txBody>
      </p:sp>
      <p:sp>
        <p:nvSpPr>
          <p:cNvPr id="402" name="Freeform 263">
            <a:extLst>
              <a:ext uri="{FF2B5EF4-FFF2-40B4-BE49-F238E27FC236}">
                <a16:creationId xmlns:a16="http://schemas.microsoft.com/office/drawing/2014/main" id="{46B65CF0-58F9-BC44-A3FB-C84C6381174D}"/>
              </a:ext>
            </a:extLst>
          </p:cNvPr>
          <p:cNvSpPr>
            <a:spLocks noChangeArrowheads="1"/>
          </p:cNvSpPr>
          <p:nvPr/>
        </p:nvSpPr>
        <p:spPr bwMode="auto">
          <a:xfrm>
            <a:off x="12957037" y="10969928"/>
            <a:ext cx="1447612" cy="1447611"/>
          </a:xfrm>
          <a:custGeom>
            <a:avLst/>
            <a:gdLst>
              <a:gd name="T0" fmla="*/ 1437 w 1438"/>
              <a:gd name="T1" fmla="*/ 714 h 1438"/>
              <a:gd name="T2" fmla="*/ 1437 w 1438"/>
              <a:gd name="T3" fmla="*/ 714 h 1438"/>
              <a:gd name="T4" fmla="*/ 723 w 1438"/>
              <a:gd name="T5" fmla="*/ 1437 h 1438"/>
              <a:gd name="T6" fmla="*/ 0 w 1438"/>
              <a:gd name="T7" fmla="*/ 714 h 1438"/>
              <a:gd name="T8" fmla="*/ 723 w 1438"/>
              <a:gd name="T9" fmla="*/ 0 h 1438"/>
              <a:gd name="T10" fmla="*/ 1437 w 1438"/>
              <a:gd name="T11" fmla="*/ 714 h 1438"/>
            </a:gdLst>
            <a:ahLst/>
            <a:cxnLst>
              <a:cxn ang="0">
                <a:pos x="T0" y="T1"/>
              </a:cxn>
              <a:cxn ang="0">
                <a:pos x="T2" y="T3"/>
              </a:cxn>
              <a:cxn ang="0">
                <a:pos x="T4" y="T5"/>
              </a:cxn>
              <a:cxn ang="0">
                <a:pos x="T6" y="T7"/>
              </a:cxn>
              <a:cxn ang="0">
                <a:pos x="T8" y="T9"/>
              </a:cxn>
              <a:cxn ang="0">
                <a:pos x="T10" y="T11"/>
              </a:cxn>
            </a:cxnLst>
            <a:rect l="0" t="0" r="r" b="b"/>
            <a:pathLst>
              <a:path w="1438" h="1438">
                <a:moveTo>
                  <a:pt x="1437" y="714"/>
                </a:moveTo>
                <a:lnTo>
                  <a:pt x="1437" y="714"/>
                </a:lnTo>
                <a:cubicBezTo>
                  <a:pt x="1437" y="1111"/>
                  <a:pt x="1111" y="1437"/>
                  <a:pt x="723" y="1437"/>
                </a:cubicBezTo>
                <a:cubicBezTo>
                  <a:pt x="325" y="1437"/>
                  <a:pt x="0" y="1111"/>
                  <a:pt x="0" y="714"/>
                </a:cubicBezTo>
                <a:cubicBezTo>
                  <a:pt x="0" y="316"/>
                  <a:pt x="325" y="0"/>
                  <a:pt x="723" y="0"/>
                </a:cubicBezTo>
                <a:cubicBezTo>
                  <a:pt x="1111" y="0"/>
                  <a:pt x="1437" y="316"/>
                  <a:pt x="1437" y="714"/>
                </a:cubicBezTo>
              </a:path>
            </a:pathLst>
          </a:custGeom>
          <a:solidFill>
            <a:schemeClr val="accent1"/>
          </a:solidFill>
          <a:ln>
            <a:noFill/>
          </a:ln>
          <a:effectLst/>
        </p:spPr>
        <p:txBody>
          <a:bodyPr wrap="none" anchor="ctr"/>
          <a:lstStyle/>
          <a:p>
            <a:endParaRPr lang="es-MX"/>
          </a:p>
        </p:txBody>
      </p:sp>
      <p:grpSp>
        <p:nvGrpSpPr>
          <p:cNvPr id="74" name="Group 54">
            <a:extLst>
              <a:ext uri="{FF2B5EF4-FFF2-40B4-BE49-F238E27FC236}">
                <a16:creationId xmlns:a16="http://schemas.microsoft.com/office/drawing/2014/main" id="{B4799276-4281-6648-A786-1516C281F934}"/>
              </a:ext>
            </a:extLst>
          </p:cNvPr>
          <p:cNvGrpSpPr/>
          <p:nvPr/>
        </p:nvGrpSpPr>
        <p:grpSpPr>
          <a:xfrm>
            <a:off x="14709100" y="3258742"/>
            <a:ext cx="3473765" cy="1773391"/>
            <a:chOff x="5296732" y="11306531"/>
            <a:chExt cx="4046663" cy="1773391"/>
          </a:xfrm>
        </p:grpSpPr>
        <p:sp>
          <p:nvSpPr>
            <p:cNvPr id="75" name="CuadroTexto 395">
              <a:extLst>
                <a:ext uri="{FF2B5EF4-FFF2-40B4-BE49-F238E27FC236}">
                  <a16:creationId xmlns:a16="http://schemas.microsoft.com/office/drawing/2014/main" id="{AAE538F4-D6C9-6B4B-BF20-7B9F802532E5}"/>
                </a:ext>
              </a:extLst>
            </p:cNvPr>
            <p:cNvSpPr txBox="1"/>
            <p:nvPr/>
          </p:nvSpPr>
          <p:spPr>
            <a:xfrm>
              <a:off x="5296732" y="11306531"/>
              <a:ext cx="2382677" cy="523220"/>
            </a:xfrm>
            <a:prstGeom prst="rect">
              <a:avLst/>
            </a:prstGeom>
            <a:noFill/>
          </p:spPr>
          <p:txBody>
            <a:bodyPr wrap="square" rtlCol="0">
              <a:spAutoFit/>
            </a:bodyPr>
            <a:lstStyle/>
            <a:p>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GUIDE</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76" name="Rectangle 56">
              <a:extLst>
                <a:ext uri="{FF2B5EF4-FFF2-40B4-BE49-F238E27FC236}">
                  <a16:creationId xmlns:a16="http://schemas.microsoft.com/office/drawing/2014/main" id="{CF778D80-8EE3-844E-8D7E-9E64AF78D449}"/>
                </a:ext>
              </a:extLst>
            </p:cNvPr>
            <p:cNvSpPr/>
            <p:nvPr/>
          </p:nvSpPr>
          <p:spPr>
            <a:xfrm>
              <a:off x="5301411" y="11756483"/>
              <a:ext cx="4041984" cy="1323439"/>
            </a:xfrm>
            <a:prstGeom prst="rect">
              <a:avLst/>
            </a:prstGeom>
          </p:spPr>
          <p:txBody>
            <a:bodyPr wrap="square">
              <a:spAutoFit/>
            </a:bodyPr>
            <a:lstStyle/>
            <a:p>
              <a:r>
                <a:rPr lang="en-US" sz="2000" dirty="0" smtClean="0">
                  <a:latin typeface="Lato Light" panose="020F0502020204030203" pitchFamily="34" charset="0"/>
                  <a:ea typeface="Lato Light" panose="020F0502020204030203" pitchFamily="34" charset="0"/>
                  <a:cs typeface="Lato Light" panose="020F0502020204030203" pitchFamily="34" charset="0"/>
                </a:rPr>
                <a:t>Outil de structuration et de développement, valorise les points forts, met en evidence les axes d’amélioration </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86" name="Group 54">
            <a:extLst>
              <a:ext uri="{FF2B5EF4-FFF2-40B4-BE49-F238E27FC236}">
                <a16:creationId xmlns:a16="http://schemas.microsoft.com/office/drawing/2014/main" id="{83B24AE0-E860-3447-BDCB-32360B2A9F9A}"/>
              </a:ext>
            </a:extLst>
          </p:cNvPr>
          <p:cNvGrpSpPr/>
          <p:nvPr/>
        </p:nvGrpSpPr>
        <p:grpSpPr>
          <a:xfrm>
            <a:off x="16776779" y="6359009"/>
            <a:ext cx="3473766" cy="1465615"/>
            <a:chOff x="5296731" y="11306531"/>
            <a:chExt cx="4046664" cy="1465615"/>
          </a:xfrm>
        </p:grpSpPr>
        <p:sp>
          <p:nvSpPr>
            <p:cNvPr id="87" name="CuadroTexto 395">
              <a:extLst>
                <a:ext uri="{FF2B5EF4-FFF2-40B4-BE49-F238E27FC236}">
                  <a16:creationId xmlns:a16="http://schemas.microsoft.com/office/drawing/2014/main" id="{10D3B8FE-BFCF-7246-97A0-6F3B00BDFC7B}"/>
                </a:ext>
              </a:extLst>
            </p:cNvPr>
            <p:cNvSpPr txBox="1"/>
            <p:nvPr/>
          </p:nvSpPr>
          <p:spPr>
            <a:xfrm>
              <a:off x="5296731" y="11306531"/>
              <a:ext cx="3160435" cy="523220"/>
            </a:xfrm>
            <a:prstGeom prst="rect">
              <a:avLst/>
            </a:prstGeom>
            <a:noFill/>
          </p:spPr>
          <p:txBody>
            <a:bodyPr wrap="square" rtlCol="0">
              <a:spAutoFit/>
            </a:bodyPr>
            <a:lstStyle/>
            <a:p>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STRUCTURATION</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88" name="Rectangle 56">
              <a:extLst>
                <a:ext uri="{FF2B5EF4-FFF2-40B4-BE49-F238E27FC236}">
                  <a16:creationId xmlns:a16="http://schemas.microsoft.com/office/drawing/2014/main" id="{BE16A1D5-00B6-A848-9382-25D6907994CF}"/>
                </a:ext>
              </a:extLst>
            </p:cNvPr>
            <p:cNvSpPr/>
            <p:nvPr/>
          </p:nvSpPr>
          <p:spPr>
            <a:xfrm>
              <a:off x="5301410" y="11756483"/>
              <a:ext cx="4041985" cy="1015663"/>
            </a:xfrm>
            <a:prstGeom prst="rect">
              <a:avLst/>
            </a:prstGeom>
          </p:spPr>
          <p:txBody>
            <a:bodyPr wrap="square">
              <a:spAutoFit/>
            </a:bodyPr>
            <a:lstStyle/>
            <a:p>
              <a:r>
                <a:rPr lang="en-US" sz="2000" dirty="0" smtClean="0">
                  <a:latin typeface="Lato Light" panose="020F0502020204030203" pitchFamily="34" charset="0"/>
                  <a:ea typeface="Lato Light" panose="020F0502020204030203" pitchFamily="34" charset="0"/>
                  <a:cs typeface="Lato Light" panose="020F0502020204030203" pitchFamily="34" charset="0"/>
                </a:rPr>
                <a:t>Permet d’améliorer l’organisation et la structuration au sein du club.</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89" name="Group 54">
            <a:extLst>
              <a:ext uri="{FF2B5EF4-FFF2-40B4-BE49-F238E27FC236}">
                <a16:creationId xmlns:a16="http://schemas.microsoft.com/office/drawing/2014/main" id="{76D11E54-E2DB-A243-98BF-ED1D2CBA98A7}"/>
              </a:ext>
            </a:extLst>
          </p:cNvPr>
          <p:cNvGrpSpPr/>
          <p:nvPr/>
        </p:nvGrpSpPr>
        <p:grpSpPr>
          <a:xfrm>
            <a:off x="16767969" y="9072170"/>
            <a:ext cx="3869859" cy="1157838"/>
            <a:chOff x="5296731" y="11306531"/>
            <a:chExt cx="4508081" cy="1157838"/>
          </a:xfrm>
        </p:grpSpPr>
        <p:sp>
          <p:nvSpPr>
            <p:cNvPr id="90" name="CuadroTexto 395">
              <a:extLst>
                <a:ext uri="{FF2B5EF4-FFF2-40B4-BE49-F238E27FC236}">
                  <a16:creationId xmlns:a16="http://schemas.microsoft.com/office/drawing/2014/main" id="{F1051BF3-045F-3F49-890F-D728245C620F}"/>
                </a:ext>
              </a:extLst>
            </p:cNvPr>
            <p:cNvSpPr txBox="1"/>
            <p:nvPr/>
          </p:nvSpPr>
          <p:spPr>
            <a:xfrm>
              <a:off x="5296731" y="11306531"/>
              <a:ext cx="4056926" cy="523220"/>
            </a:xfrm>
            <a:prstGeom prst="rect">
              <a:avLst/>
            </a:prstGeom>
            <a:noFill/>
          </p:spPr>
          <p:txBody>
            <a:bodyPr wrap="square" rtlCol="0">
              <a:spAutoFit/>
            </a:bodyPr>
            <a:lstStyle/>
            <a:p>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OBLIGATIONS LEGALES</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91" name="Rectangle 56">
              <a:extLst>
                <a:ext uri="{FF2B5EF4-FFF2-40B4-BE49-F238E27FC236}">
                  <a16:creationId xmlns:a16="http://schemas.microsoft.com/office/drawing/2014/main" id="{0F604F07-00C9-5B4B-9D55-34C547B375C3}"/>
                </a:ext>
              </a:extLst>
            </p:cNvPr>
            <p:cNvSpPr/>
            <p:nvPr/>
          </p:nvSpPr>
          <p:spPr>
            <a:xfrm>
              <a:off x="5301409" y="11756483"/>
              <a:ext cx="4503403" cy="707886"/>
            </a:xfrm>
            <a:prstGeom prst="rect">
              <a:avLst/>
            </a:prstGeom>
          </p:spPr>
          <p:txBody>
            <a:bodyPr wrap="square">
              <a:spAutoFit/>
            </a:bodyPr>
            <a:lstStyle/>
            <a:p>
              <a:r>
                <a:rPr lang="en-US" sz="2000" dirty="0" smtClean="0">
                  <a:latin typeface="Lato Light" panose="020F0502020204030203" pitchFamily="34" charset="0"/>
                  <a:ea typeface="Lato Light" panose="020F0502020204030203" pitchFamily="34" charset="0"/>
                  <a:cs typeface="Lato Light" panose="020F0502020204030203" pitchFamily="34" charset="0"/>
                </a:rPr>
                <a:t>Rappelle les obligations légales d’un club</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92" name="Group 54">
            <a:extLst>
              <a:ext uri="{FF2B5EF4-FFF2-40B4-BE49-F238E27FC236}">
                <a16:creationId xmlns:a16="http://schemas.microsoft.com/office/drawing/2014/main" id="{8251F010-C1F0-894B-AB1B-7957D5FEDDF8}"/>
              </a:ext>
            </a:extLst>
          </p:cNvPr>
          <p:cNvGrpSpPr/>
          <p:nvPr/>
        </p:nvGrpSpPr>
        <p:grpSpPr>
          <a:xfrm>
            <a:off x="14776338" y="11095505"/>
            <a:ext cx="4008051" cy="1157838"/>
            <a:chOff x="5296732" y="11306531"/>
            <a:chExt cx="4669064" cy="1157838"/>
          </a:xfrm>
        </p:grpSpPr>
        <p:sp>
          <p:nvSpPr>
            <p:cNvPr id="93" name="CuadroTexto 395">
              <a:extLst>
                <a:ext uri="{FF2B5EF4-FFF2-40B4-BE49-F238E27FC236}">
                  <a16:creationId xmlns:a16="http://schemas.microsoft.com/office/drawing/2014/main" id="{E67E190F-3498-CF4F-849D-CAFEA878BCD2}"/>
                </a:ext>
              </a:extLst>
            </p:cNvPr>
            <p:cNvSpPr txBox="1"/>
            <p:nvPr/>
          </p:nvSpPr>
          <p:spPr>
            <a:xfrm>
              <a:off x="5296732" y="11306531"/>
              <a:ext cx="2382677" cy="523220"/>
            </a:xfrm>
            <a:prstGeom prst="rect">
              <a:avLst/>
            </a:prstGeom>
            <a:noFill/>
          </p:spPr>
          <p:txBody>
            <a:bodyPr wrap="square" rtlCol="0">
              <a:spAutoFit/>
            </a:bodyPr>
            <a:lstStyle/>
            <a:p>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ACCESSIBLE</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94" name="Rectangle 56">
              <a:extLst>
                <a:ext uri="{FF2B5EF4-FFF2-40B4-BE49-F238E27FC236}">
                  <a16:creationId xmlns:a16="http://schemas.microsoft.com/office/drawing/2014/main" id="{AEEA6791-7470-AC4D-A242-72730D6AD5AD}"/>
                </a:ext>
              </a:extLst>
            </p:cNvPr>
            <p:cNvSpPr/>
            <p:nvPr/>
          </p:nvSpPr>
          <p:spPr>
            <a:xfrm>
              <a:off x="5301411" y="11756483"/>
              <a:ext cx="4664385" cy="707886"/>
            </a:xfrm>
            <a:prstGeom prst="rect">
              <a:avLst/>
            </a:prstGeom>
          </p:spPr>
          <p:txBody>
            <a:bodyPr wrap="square">
              <a:spAutoFit/>
            </a:bodyPr>
            <a:lstStyle/>
            <a:p>
              <a:r>
                <a:rPr lang="en-US" sz="2000" dirty="0" smtClean="0">
                  <a:latin typeface="Lato Light" panose="020F0502020204030203" pitchFamily="34" charset="0"/>
                  <a:ea typeface="Lato Light" panose="020F0502020204030203" pitchFamily="34" charset="0"/>
                  <a:cs typeface="Lato Light" panose="020F0502020204030203" pitchFamily="34" charset="0"/>
                </a:rPr>
                <a:t>Auto évaluation simple et accessible, progression à son rythme.</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95" name="Group 54">
            <a:extLst>
              <a:ext uri="{FF2B5EF4-FFF2-40B4-BE49-F238E27FC236}">
                <a16:creationId xmlns:a16="http://schemas.microsoft.com/office/drawing/2014/main" id="{CC9394FC-2B17-EB4B-A297-857A9783D692}"/>
              </a:ext>
            </a:extLst>
          </p:cNvPr>
          <p:cNvGrpSpPr/>
          <p:nvPr/>
        </p:nvGrpSpPr>
        <p:grpSpPr>
          <a:xfrm>
            <a:off x="4192290" y="9072170"/>
            <a:ext cx="3469743" cy="1465615"/>
            <a:chOff x="5301411" y="11306531"/>
            <a:chExt cx="4041984" cy="1465615"/>
          </a:xfrm>
        </p:grpSpPr>
        <p:sp>
          <p:nvSpPr>
            <p:cNvPr id="96" name="CuadroTexto 395">
              <a:extLst>
                <a:ext uri="{FF2B5EF4-FFF2-40B4-BE49-F238E27FC236}">
                  <a16:creationId xmlns:a16="http://schemas.microsoft.com/office/drawing/2014/main" id="{8612FC95-CD52-0A4F-8C73-42012C25CBD1}"/>
                </a:ext>
              </a:extLst>
            </p:cNvPr>
            <p:cNvSpPr txBox="1"/>
            <p:nvPr/>
          </p:nvSpPr>
          <p:spPr>
            <a:xfrm>
              <a:off x="6947801" y="11306531"/>
              <a:ext cx="2382669" cy="523220"/>
            </a:xfrm>
            <a:prstGeom prst="rect">
              <a:avLst/>
            </a:prstGeom>
            <a:noFill/>
          </p:spPr>
          <p:txBody>
            <a:bodyPr wrap="square" rtlCol="0">
              <a:spAutoFit/>
            </a:bodyPr>
            <a:lstStyle/>
            <a:p>
              <a:pPr algn="r"/>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LABELS</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97" name="Rectangle 56">
              <a:extLst>
                <a:ext uri="{FF2B5EF4-FFF2-40B4-BE49-F238E27FC236}">
                  <a16:creationId xmlns:a16="http://schemas.microsoft.com/office/drawing/2014/main" id="{D846C0B0-B14E-A145-A632-B47DD6643769}"/>
                </a:ext>
              </a:extLst>
            </p:cNvPr>
            <p:cNvSpPr/>
            <p:nvPr/>
          </p:nvSpPr>
          <p:spPr>
            <a:xfrm>
              <a:off x="5301411" y="11756483"/>
              <a:ext cx="4041984" cy="1015663"/>
            </a:xfrm>
            <a:prstGeom prst="rect">
              <a:avLst/>
            </a:prstGeom>
          </p:spPr>
          <p:txBody>
            <a:bodyPr wrap="square">
              <a:spAutoFit/>
            </a:bodyPr>
            <a:lstStyle/>
            <a:p>
              <a:pPr algn="r"/>
              <a:r>
                <a:rPr lang="en-US" sz="2000" dirty="0" smtClean="0">
                  <a:latin typeface="Lato Light" panose="020F0502020204030203" pitchFamily="34" charset="0"/>
                  <a:ea typeface="Lato Light" panose="020F0502020204030203" pitchFamily="34" charset="0"/>
                  <a:cs typeface="Lato Light" panose="020F0502020204030203" pitchFamily="34" charset="0"/>
                </a:rPr>
                <a:t>Permet un accès aux labels Baby Gym et Gym Santé pour valoriser votre savoir-faire.</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01" name="Group 54">
            <a:extLst>
              <a:ext uri="{FF2B5EF4-FFF2-40B4-BE49-F238E27FC236}">
                <a16:creationId xmlns:a16="http://schemas.microsoft.com/office/drawing/2014/main" id="{1EE5C002-6A50-DE43-9078-705A10B2CEA3}"/>
              </a:ext>
            </a:extLst>
          </p:cNvPr>
          <p:cNvGrpSpPr/>
          <p:nvPr/>
        </p:nvGrpSpPr>
        <p:grpSpPr>
          <a:xfrm>
            <a:off x="3396344" y="6412297"/>
            <a:ext cx="4514036" cy="1157838"/>
            <a:chOff x="5301411" y="11306531"/>
            <a:chExt cx="4041984" cy="1157838"/>
          </a:xfrm>
        </p:grpSpPr>
        <p:sp>
          <p:nvSpPr>
            <p:cNvPr id="102" name="CuadroTexto 395">
              <a:extLst>
                <a:ext uri="{FF2B5EF4-FFF2-40B4-BE49-F238E27FC236}">
                  <a16:creationId xmlns:a16="http://schemas.microsoft.com/office/drawing/2014/main" id="{73B5ACD0-6E30-AD46-A002-4B314B7A8FFC}"/>
                </a:ext>
              </a:extLst>
            </p:cNvPr>
            <p:cNvSpPr txBox="1"/>
            <p:nvPr/>
          </p:nvSpPr>
          <p:spPr>
            <a:xfrm>
              <a:off x="6947802" y="11306531"/>
              <a:ext cx="2382669" cy="523220"/>
            </a:xfrm>
            <a:prstGeom prst="rect">
              <a:avLst/>
            </a:prstGeom>
            <a:noFill/>
          </p:spPr>
          <p:txBody>
            <a:bodyPr wrap="square" rtlCol="0">
              <a:spAutoFit/>
            </a:bodyPr>
            <a:lstStyle/>
            <a:p>
              <a:pPr algn="r"/>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ORGANISATION</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103" name="Rectangle 56">
              <a:extLst>
                <a:ext uri="{FF2B5EF4-FFF2-40B4-BE49-F238E27FC236}">
                  <a16:creationId xmlns:a16="http://schemas.microsoft.com/office/drawing/2014/main" id="{35AC7B33-0489-8F4C-A683-017A4A4F2298}"/>
                </a:ext>
              </a:extLst>
            </p:cNvPr>
            <p:cNvSpPr/>
            <p:nvPr/>
          </p:nvSpPr>
          <p:spPr>
            <a:xfrm>
              <a:off x="5301411" y="11756483"/>
              <a:ext cx="4041984" cy="707886"/>
            </a:xfrm>
            <a:prstGeom prst="rect">
              <a:avLst/>
            </a:prstGeom>
          </p:spPr>
          <p:txBody>
            <a:bodyPr wrap="square">
              <a:spAutoFit/>
            </a:bodyPr>
            <a:lstStyle/>
            <a:p>
              <a:pPr algn="r"/>
              <a:r>
                <a:rPr lang="en-US" sz="2000" dirty="0" smtClean="0">
                  <a:latin typeface="Lato Light" panose="020F0502020204030203" pitchFamily="34" charset="0"/>
                  <a:ea typeface="Lato Light" panose="020F0502020204030203" pitchFamily="34" charset="0"/>
                  <a:cs typeface="Lato Light" panose="020F0502020204030203" pitchFamily="34" charset="0"/>
                </a:rPr>
                <a:t>Démontre la qualité de la gestion administrative et technique du club.</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04" name="Group 54">
            <a:extLst>
              <a:ext uri="{FF2B5EF4-FFF2-40B4-BE49-F238E27FC236}">
                <a16:creationId xmlns:a16="http://schemas.microsoft.com/office/drawing/2014/main" id="{94793866-5A35-7C49-845B-EF984A10B158}"/>
              </a:ext>
            </a:extLst>
          </p:cNvPr>
          <p:cNvGrpSpPr/>
          <p:nvPr/>
        </p:nvGrpSpPr>
        <p:grpSpPr>
          <a:xfrm>
            <a:off x="5605595" y="3276431"/>
            <a:ext cx="4074674" cy="2081168"/>
            <a:chOff x="5301411" y="11306531"/>
            <a:chExt cx="4041984" cy="2081168"/>
          </a:xfrm>
        </p:grpSpPr>
        <p:sp>
          <p:nvSpPr>
            <p:cNvPr id="105" name="CuadroTexto 395">
              <a:extLst>
                <a:ext uri="{FF2B5EF4-FFF2-40B4-BE49-F238E27FC236}">
                  <a16:creationId xmlns:a16="http://schemas.microsoft.com/office/drawing/2014/main" id="{97D84792-BD72-0840-AA1E-92E63928A035}"/>
                </a:ext>
              </a:extLst>
            </p:cNvPr>
            <p:cNvSpPr txBox="1"/>
            <p:nvPr/>
          </p:nvSpPr>
          <p:spPr>
            <a:xfrm>
              <a:off x="6417450" y="11306531"/>
              <a:ext cx="2913020" cy="523220"/>
            </a:xfrm>
            <a:prstGeom prst="rect">
              <a:avLst/>
            </a:prstGeom>
            <a:noFill/>
          </p:spPr>
          <p:txBody>
            <a:bodyPr wrap="square" rtlCol="0">
              <a:spAutoFit/>
            </a:bodyPr>
            <a:lstStyle/>
            <a:p>
              <a:pPr algn="r"/>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VALORISATION</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106" name="Rectangle 56">
              <a:extLst>
                <a:ext uri="{FF2B5EF4-FFF2-40B4-BE49-F238E27FC236}">
                  <a16:creationId xmlns:a16="http://schemas.microsoft.com/office/drawing/2014/main" id="{25D7BECB-D4C3-A74B-BC72-E6FBC7761F50}"/>
                </a:ext>
              </a:extLst>
            </p:cNvPr>
            <p:cNvSpPr/>
            <p:nvPr/>
          </p:nvSpPr>
          <p:spPr>
            <a:xfrm>
              <a:off x="5301411" y="11756483"/>
              <a:ext cx="4041984" cy="1631216"/>
            </a:xfrm>
            <a:prstGeom prst="rect">
              <a:avLst/>
            </a:prstGeom>
          </p:spPr>
          <p:txBody>
            <a:bodyPr wrap="square">
              <a:spAutoFit/>
            </a:bodyPr>
            <a:lstStyle/>
            <a:p>
              <a:pPr algn="r"/>
              <a:r>
                <a:rPr lang="en-US" sz="2000" dirty="0" smtClean="0">
                  <a:latin typeface="Lato Light" panose="020F0502020204030203" pitchFamily="34" charset="0"/>
                  <a:ea typeface="Lato Light" panose="020F0502020204030203" pitchFamily="34" charset="0"/>
                  <a:cs typeface="Lato Light" panose="020F0502020204030203" pitchFamily="34" charset="0"/>
                </a:rPr>
                <a:t>Du club, de ses activités, de sa structuration, auprès des adhérents, des partenaires institutionnels et financiers, des entraîneurs.</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07" name="Group 54">
            <a:extLst>
              <a:ext uri="{FF2B5EF4-FFF2-40B4-BE49-F238E27FC236}">
                <a16:creationId xmlns:a16="http://schemas.microsoft.com/office/drawing/2014/main" id="{D85866F9-7204-C644-9DA8-F8632BAEDCCC}"/>
              </a:ext>
            </a:extLst>
          </p:cNvPr>
          <p:cNvGrpSpPr/>
          <p:nvPr/>
        </p:nvGrpSpPr>
        <p:grpSpPr>
          <a:xfrm>
            <a:off x="6385704" y="11137927"/>
            <a:ext cx="3469743" cy="1465615"/>
            <a:chOff x="5301411" y="11306531"/>
            <a:chExt cx="4041984" cy="1465615"/>
          </a:xfrm>
        </p:grpSpPr>
        <p:sp>
          <p:nvSpPr>
            <p:cNvPr id="108" name="CuadroTexto 395">
              <a:extLst>
                <a:ext uri="{FF2B5EF4-FFF2-40B4-BE49-F238E27FC236}">
                  <a16:creationId xmlns:a16="http://schemas.microsoft.com/office/drawing/2014/main" id="{170F4FAD-C099-F348-8141-5544D7651BB8}"/>
                </a:ext>
              </a:extLst>
            </p:cNvPr>
            <p:cNvSpPr txBox="1"/>
            <p:nvPr/>
          </p:nvSpPr>
          <p:spPr>
            <a:xfrm>
              <a:off x="6074982" y="11306531"/>
              <a:ext cx="3255488" cy="523220"/>
            </a:xfrm>
            <a:prstGeom prst="rect">
              <a:avLst/>
            </a:prstGeom>
            <a:noFill/>
          </p:spPr>
          <p:txBody>
            <a:bodyPr wrap="square" rtlCol="0">
              <a:spAutoFit/>
            </a:bodyPr>
            <a:lstStyle/>
            <a:p>
              <a:pPr algn="r"/>
              <a:r>
                <a:rPr lang="en-US" sz="2800" b="1" dirty="0" smtClean="0">
                  <a:solidFill>
                    <a:schemeClr val="tx2"/>
                  </a:solidFill>
                  <a:latin typeface="Lato Semibold" panose="020F0502020204030203" pitchFamily="34" charset="0"/>
                  <a:ea typeface="Lato Semibold" panose="020F0502020204030203" pitchFamily="34" charset="0"/>
                  <a:cs typeface="Lato Semibold" panose="020F0502020204030203" pitchFamily="34" charset="0"/>
                </a:rPr>
                <a:t>RECONNAISSANCE</a:t>
              </a:r>
              <a:endParaRPr lang="en-US" sz="2800" b="1" dirty="0">
                <a:solidFill>
                  <a:schemeClr val="tx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109" name="Rectangle 56">
              <a:extLst>
                <a:ext uri="{FF2B5EF4-FFF2-40B4-BE49-F238E27FC236}">
                  <a16:creationId xmlns:a16="http://schemas.microsoft.com/office/drawing/2014/main" id="{CCC9057E-B29F-144D-B8AE-8289EAC783CF}"/>
                </a:ext>
              </a:extLst>
            </p:cNvPr>
            <p:cNvSpPr/>
            <p:nvPr/>
          </p:nvSpPr>
          <p:spPr>
            <a:xfrm>
              <a:off x="5301411" y="11756483"/>
              <a:ext cx="4041984" cy="1015663"/>
            </a:xfrm>
            <a:prstGeom prst="rect">
              <a:avLst/>
            </a:prstGeom>
          </p:spPr>
          <p:txBody>
            <a:bodyPr wrap="square">
              <a:spAutoFit/>
            </a:bodyPr>
            <a:lstStyle/>
            <a:p>
              <a:pPr algn="r"/>
              <a:r>
                <a:rPr lang="en-US" sz="2000" dirty="0" smtClean="0">
                  <a:latin typeface="Lato Light" panose="020F0502020204030203" pitchFamily="34" charset="0"/>
                  <a:ea typeface="Lato Light" panose="020F0502020204030203" pitchFamily="34" charset="0"/>
                  <a:cs typeface="Lato Light" panose="020F0502020204030203" pitchFamily="34" charset="0"/>
                </a:rPr>
                <a:t>Reconnaissance officielle de la FFGym, valorise l’appartenance du club à la FFGym</a:t>
              </a:r>
              <a:endParaRPr lang="en-US" sz="2000"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111" name="CuadroTexto 395">
            <a:extLst>
              <a:ext uri="{FF2B5EF4-FFF2-40B4-BE49-F238E27FC236}">
                <a16:creationId xmlns:a16="http://schemas.microsoft.com/office/drawing/2014/main" id="{7EE49638-3C31-F643-94DF-E5F068F5C629}"/>
              </a:ext>
            </a:extLst>
          </p:cNvPr>
          <p:cNvSpPr txBox="1"/>
          <p:nvPr/>
        </p:nvSpPr>
        <p:spPr>
          <a:xfrm>
            <a:off x="10912175" y="7982752"/>
            <a:ext cx="2692397" cy="707886"/>
          </a:xfrm>
          <a:prstGeom prst="rect">
            <a:avLst/>
          </a:prstGeom>
          <a:noFill/>
        </p:spPr>
        <p:txBody>
          <a:bodyPr wrap="square" rtlCol="0">
            <a:spAutoFit/>
          </a:bodyPr>
          <a:lstStyle/>
          <a:p>
            <a:pPr algn="ctr"/>
            <a:r>
              <a:rPr lang="en-US" sz="4000" b="1" dirty="0" smtClean="0">
                <a:solidFill>
                  <a:schemeClr val="bg2"/>
                </a:solidFill>
                <a:latin typeface="Lato Semibold" panose="020F0502020204030203" pitchFamily="34" charset="0"/>
                <a:ea typeface="Lato Semibold" panose="020F0502020204030203" pitchFamily="34" charset="0"/>
                <a:cs typeface="Lato Semibold" panose="020F0502020204030203" pitchFamily="34" charset="0"/>
              </a:rPr>
              <a:t>QUALICLUB</a:t>
            </a:r>
            <a:endParaRPr lang="en-US" sz="4000" b="1" dirty="0">
              <a:solidFill>
                <a:schemeClr val="bg2"/>
              </a:solidFill>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78" name="CuadroTexto 448">
            <a:extLst>
              <a:ext uri="{FF2B5EF4-FFF2-40B4-BE49-F238E27FC236}">
                <a16:creationId xmlns:a16="http://schemas.microsoft.com/office/drawing/2014/main" id="{029087A5-68D7-7D49-928C-5094A28FAA35}"/>
              </a:ext>
            </a:extLst>
          </p:cNvPr>
          <p:cNvSpPr txBox="1"/>
          <p:nvPr/>
        </p:nvSpPr>
        <p:spPr>
          <a:xfrm>
            <a:off x="5674844" y="578752"/>
            <a:ext cx="13241125" cy="1323439"/>
          </a:xfrm>
          <a:prstGeom prst="rect">
            <a:avLst/>
          </a:prstGeom>
          <a:noFill/>
        </p:spPr>
        <p:txBody>
          <a:bodyPr wrap="none" rtlCol="0">
            <a:spAutoFit/>
          </a:bodyPr>
          <a:lstStyle/>
          <a:p>
            <a:pPr algn="ctr"/>
            <a:r>
              <a:rPr lang="en-US" sz="8000" b="1" dirty="0" err="1" smtClean="0">
                <a:solidFill>
                  <a:schemeClr val="tx2"/>
                </a:solidFill>
                <a:latin typeface="Lato Heavy" charset="0"/>
                <a:ea typeface="Lato Heavy" charset="0"/>
                <a:cs typeface="Lato Heavy" charset="0"/>
              </a:rPr>
              <a:t>Qualiclub</a:t>
            </a:r>
            <a:r>
              <a:rPr lang="en-US" sz="8000" b="1" dirty="0" smtClean="0">
                <a:solidFill>
                  <a:schemeClr val="tx2"/>
                </a:solidFill>
                <a:latin typeface="Lato Heavy" charset="0"/>
                <a:ea typeface="Lato Heavy" charset="0"/>
                <a:cs typeface="Lato Heavy" charset="0"/>
              </a:rPr>
              <a:t>, pour quoi faire?</a:t>
            </a:r>
            <a:endParaRPr lang="en-US" sz="8000" b="1" dirty="0">
              <a:solidFill>
                <a:schemeClr val="tx2"/>
              </a:solidFill>
              <a:latin typeface="Lato Heavy" charset="0"/>
              <a:ea typeface="Lato Heavy" charset="0"/>
              <a:cs typeface="Lato Heavy" charset="0"/>
            </a:endParaRP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272" y="345121"/>
            <a:ext cx="1714500" cy="1790700"/>
          </a:xfrm>
          <a:prstGeom prst="rect">
            <a:avLst/>
          </a:prstGeom>
        </p:spPr>
      </p:pic>
    </p:spTree>
    <p:extLst>
      <p:ext uri="{BB962C8B-B14F-4D97-AF65-F5344CB8AC3E}">
        <p14:creationId xmlns:p14="http://schemas.microsoft.com/office/powerpoint/2010/main" val="1015038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448">
            <a:extLst>
              <a:ext uri="{FF2B5EF4-FFF2-40B4-BE49-F238E27FC236}">
                <a16:creationId xmlns:a16="http://schemas.microsoft.com/office/drawing/2014/main" id="{029087A5-68D7-7D49-928C-5094A28FAA35}"/>
              </a:ext>
            </a:extLst>
          </p:cNvPr>
          <p:cNvSpPr txBox="1"/>
          <p:nvPr/>
        </p:nvSpPr>
        <p:spPr>
          <a:xfrm>
            <a:off x="2564830" y="578751"/>
            <a:ext cx="20140450"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Les clubs qui </a:t>
            </a:r>
            <a:r>
              <a:rPr lang="en-US" sz="8000" b="1" dirty="0" err="1" smtClean="0">
                <a:solidFill>
                  <a:schemeClr val="tx2"/>
                </a:solidFill>
                <a:latin typeface="Lato Heavy" charset="0"/>
                <a:ea typeface="Lato Heavy" charset="0"/>
                <a:cs typeface="Lato Heavy" charset="0"/>
              </a:rPr>
              <a:t>ont</a:t>
            </a:r>
            <a:r>
              <a:rPr lang="en-US" sz="8000" b="1" dirty="0" smtClean="0">
                <a:solidFill>
                  <a:schemeClr val="tx2"/>
                </a:solidFill>
                <a:latin typeface="Lato Heavy" charset="0"/>
                <a:ea typeface="Lato Heavy" charset="0"/>
                <a:cs typeface="Lato Heavy" charset="0"/>
              </a:rPr>
              <a:t> testé vous répondent…</a:t>
            </a:r>
            <a:endParaRPr lang="en-US" sz="8000" b="1" dirty="0">
              <a:solidFill>
                <a:schemeClr val="tx2"/>
              </a:solidFill>
              <a:latin typeface="Lato Heavy" charset="0"/>
              <a:ea typeface="Lato Heavy" charset="0"/>
              <a:cs typeface="Lato Heavy" charset="0"/>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272" y="345121"/>
            <a:ext cx="1714500" cy="1790700"/>
          </a:xfrm>
          <a:prstGeom prst="rect">
            <a:avLst/>
          </a:prstGeom>
        </p:spPr>
      </p:pic>
      <p:sp>
        <p:nvSpPr>
          <p:cNvPr id="5" name="ZoneTexte 4"/>
          <p:cNvSpPr txBox="1"/>
          <p:nvPr/>
        </p:nvSpPr>
        <p:spPr>
          <a:xfrm>
            <a:off x="757646" y="2978331"/>
            <a:ext cx="6923314" cy="8279190"/>
          </a:xfrm>
          <a:prstGeom prst="rect">
            <a:avLst/>
          </a:prstGeom>
          <a:noFill/>
        </p:spPr>
        <p:txBody>
          <a:bodyPr wrap="square" rtlCol="0">
            <a:spAutoFit/>
          </a:bodyPr>
          <a:lstStyle/>
          <a:p>
            <a:r>
              <a:rPr lang="fr-FR" b="1" dirty="0" smtClean="0">
                <a:solidFill>
                  <a:schemeClr val="bg2">
                    <a:lumMod val="25000"/>
                  </a:schemeClr>
                </a:solidFill>
              </a:rPr>
              <a:t>Nicolas BARRAUD</a:t>
            </a:r>
            <a:r>
              <a:rPr lang="fr-FR" dirty="0" smtClean="0">
                <a:solidFill>
                  <a:schemeClr val="bg2">
                    <a:lumMod val="25000"/>
                  </a:schemeClr>
                </a:solidFill>
              </a:rPr>
              <a:t>, président des Amis Gymnastes d’Aulnay sous-Bois</a:t>
            </a:r>
          </a:p>
          <a:p>
            <a:r>
              <a:rPr lang="fr-FR" dirty="0" smtClean="0">
                <a:solidFill>
                  <a:schemeClr val="bg2">
                    <a:lumMod val="25000"/>
                  </a:schemeClr>
                </a:solidFill>
              </a:rPr>
              <a:t>(</a:t>
            </a:r>
            <a:r>
              <a:rPr lang="fr-FR" b="1" dirty="0" smtClean="0">
                <a:solidFill>
                  <a:schemeClr val="bg2">
                    <a:lumMod val="25000"/>
                  </a:schemeClr>
                </a:solidFill>
              </a:rPr>
              <a:t>pour la reconnaissance Argent voire Or</a:t>
            </a:r>
            <a:r>
              <a:rPr lang="fr-FR" dirty="0" smtClean="0">
                <a:solidFill>
                  <a:schemeClr val="bg2">
                    <a:lumMod val="25000"/>
                  </a:schemeClr>
                </a:solidFill>
              </a:rPr>
              <a:t>):</a:t>
            </a:r>
          </a:p>
          <a:p>
            <a:r>
              <a:rPr lang="fr-FR" sz="3200" i="1" dirty="0" smtClean="0">
                <a:solidFill>
                  <a:schemeClr val="bg2">
                    <a:lumMod val="25000"/>
                  </a:schemeClr>
                </a:solidFill>
              </a:rPr>
              <a:t>« Notre club a commencé </a:t>
            </a:r>
            <a:r>
              <a:rPr lang="fr-FR" sz="3200" i="1" dirty="0" err="1" smtClean="0">
                <a:solidFill>
                  <a:schemeClr val="bg2">
                    <a:lumMod val="25000"/>
                  </a:schemeClr>
                </a:solidFill>
              </a:rPr>
              <a:t>Qualiclub</a:t>
            </a:r>
            <a:r>
              <a:rPr lang="fr-FR" sz="3200" i="1" dirty="0" smtClean="0">
                <a:solidFill>
                  <a:schemeClr val="bg2">
                    <a:lumMod val="25000"/>
                  </a:schemeClr>
                </a:solidFill>
              </a:rPr>
              <a:t> pour faire une analyse de notre situation au regard des différents thèmes proposés. Nous pouvons faire un bilan sur la situation actuelle, mais aussi avoir des projets communs entre administratifs et techniciens. Pour nous, ce label est un challenge et un gage de qualité. Etre aussi rigoureux et performant que nos gymnastes, c’est notre challenge pour nous permettre d’être en Or! »</a:t>
            </a:r>
          </a:p>
          <a:p>
            <a:endParaRPr lang="fr-FR" dirty="0"/>
          </a:p>
        </p:txBody>
      </p:sp>
      <p:sp>
        <p:nvSpPr>
          <p:cNvPr id="6" name="ZoneTexte 5"/>
          <p:cNvSpPr txBox="1"/>
          <p:nvPr/>
        </p:nvSpPr>
        <p:spPr>
          <a:xfrm>
            <a:off x="8591006" y="6061400"/>
            <a:ext cx="6923314" cy="7294305"/>
          </a:xfrm>
          <a:prstGeom prst="rect">
            <a:avLst/>
          </a:prstGeom>
          <a:noFill/>
        </p:spPr>
        <p:txBody>
          <a:bodyPr wrap="square" rtlCol="0">
            <a:spAutoFit/>
          </a:bodyPr>
          <a:lstStyle/>
          <a:p>
            <a:r>
              <a:rPr lang="fr-FR" b="1" dirty="0" smtClean="0">
                <a:solidFill>
                  <a:schemeClr val="tx1">
                    <a:lumMod val="50000"/>
                  </a:schemeClr>
                </a:solidFill>
              </a:rPr>
              <a:t>Florence GHRAB</a:t>
            </a:r>
            <a:r>
              <a:rPr lang="fr-FR" dirty="0" smtClean="0">
                <a:solidFill>
                  <a:schemeClr val="tx1">
                    <a:lumMod val="50000"/>
                  </a:schemeClr>
                </a:solidFill>
              </a:rPr>
              <a:t>, trésorière du Stade Olympique de Rosny sous-Bois Gymnastique</a:t>
            </a:r>
          </a:p>
          <a:p>
            <a:r>
              <a:rPr lang="fr-FR" dirty="0" smtClean="0">
                <a:solidFill>
                  <a:schemeClr val="tx1">
                    <a:lumMod val="50000"/>
                  </a:schemeClr>
                </a:solidFill>
              </a:rPr>
              <a:t>(</a:t>
            </a:r>
            <a:r>
              <a:rPr lang="fr-FR" b="1" dirty="0" smtClean="0">
                <a:solidFill>
                  <a:schemeClr val="tx1">
                    <a:lumMod val="50000"/>
                  </a:schemeClr>
                </a:solidFill>
              </a:rPr>
              <a:t>pour la reconnaissance Argent</a:t>
            </a:r>
            <a:r>
              <a:rPr lang="fr-FR" dirty="0" smtClean="0">
                <a:solidFill>
                  <a:schemeClr val="tx1">
                    <a:lumMod val="50000"/>
                  </a:schemeClr>
                </a:solidFill>
              </a:rPr>
              <a:t>):</a:t>
            </a:r>
          </a:p>
          <a:p>
            <a:r>
              <a:rPr lang="fr-FR" sz="3200" i="1" dirty="0" smtClean="0">
                <a:solidFill>
                  <a:schemeClr val="tx1">
                    <a:lumMod val="50000"/>
                  </a:schemeClr>
                </a:solidFill>
              </a:rPr>
              <a:t>« Le projet </a:t>
            </a:r>
            <a:r>
              <a:rPr lang="fr-FR" sz="3200" i="1" dirty="0" err="1" smtClean="0">
                <a:solidFill>
                  <a:schemeClr val="tx1">
                    <a:lumMod val="50000"/>
                  </a:schemeClr>
                </a:solidFill>
              </a:rPr>
              <a:t>Qualiclub</a:t>
            </a:r>
            <a:r>
              <a:rPr lang="fr-FR" sz="3200" i="1" dirty="0" smtClean="0">
                <a:solidFill>
                  <a:schemeClr val="tx1">
                    <a:lumMod val="50000"/>
                  </a:schemeClr>
                </a:solidFill>
              </a:rPr>
              <a:t> apporte un outil d’analyse à tous les clubs d’une manière uniforme, ce qui permet d’évaluer nos points forts et nos points faibles, et encadrer l’ensemble des nos actions. Il permet aussi de montrer notre sérieux, notre engagement et notre dévouement pour notre club et pour la gymnastique. »</a:t>
            </a:r>
          </a:p>
          <a:p>
            <a:endParaRPr lang="fr-FR" dirty="0"/>
          </a:p>
        </p:txBody>
      </p:sp>
      <p:sp>
        <p:nvSpPr>
          <p:cNvPr id="7" name="ZoneTexte 6"/>
          <p:cNvSpPr txBox="1"/>
          <p:nvPr/>
        </p:nvSpPr>
        <p:spPr>
          <a:xfrm>
            <a:off x="16084731" y="3056708"/>
            <a:ext cx="6923314" cy="6801862"/>
          </a:xfrm>
          <a:prstGeom prst="rect">
            <a:avLst/>
          </a:prstGeom>
          <a:noFill/>
        </p:spPr>
        <p:txBody>
          <a:bodyPr wrap="square" rtlCol="0">
            <a:spAutoFit/>
          </a:bodyPr>
          <a:lstStyle/>
          <a:p>
            <a:r>
              <a:rPr lang="fr-FR" b="1" dirty="0" smtClean="0">
                <a:solidFill>
                  <a:schemeClr val="bg2">
                    <a:lumMod val="25000"/>
                  </a:schemeClr>
                </a:solidFill>
              </a:rPr>
              <a:t>Brian DECORDE</a:t>
            </a:r>
            <a:r>
              <a:rPr lang="fr-FR" dirty="0" smtClean="0">
                <a:solidFill>
                  <a:schemeClr val="bg2">
                    <a:lumMod val="25000"/>
                  </a:schemeClr>
                </a:solidFill>
              </a:rPr>
              <a:t>, responsable de l’opération </a:t>
            </a:r>
            <a:r>
              <a:rPr lang="fr-FR" dirty="0" err="1" smtClean="0">
                <a:solidFill>
                  <a:schemeClr val="bg2">
                    <a:lumMod val="25000"/>
                  </a:schemeClr>
                </a:solidFill>
              </a:rPr>
              <a:t>Qualiclub</a:t>
            </a:r>
            <a:r>
              <a:rPr lang="fr-FR" dirty="0" smtClean="0">
                <a:solidFill>
                  <a:schemeClr val="bg2">
                    <a:lumMod val="25000"/>
                  </a:schemeClr>
                </a:solidFill>
              </a:rPr>
              <a:t> au Tremblay </a:t>
            </a:r>
            <a:r>
              <a:rPr lang="fr-FR" dirty="0" err="1" smtClean="0">
                <a:solidFill>
                  <a:schemeClr val="bg2">
                    <a:lumMod val="25000"/>
                  </a:schemeClr>
                </a:solidFill>
              </a:rPr>
              <a:t>Athletic</a:t>
            </a:r>
            <a:r>
              <a:rPr lang="fr-FR" dirty="0" smtClean="0">
                <a:solidFill>
                  <a:schemeClr val="bg2">
                    <a:lumMod val="25000"/>
                  </a:schemeClr>
                </a:solidFill>
              </a:rPr>
              <a:t> Club Section Gymnastique</a:t>
            </a:r>
          </a:p>
          <a:p>
            <a:r>
              <a:rPr lang="fr-FR" dirty="0" smtClean="0">
                <a:solidFill>
                  <a:schemeClr val="bg2">
                    <a:lumMod val="25000"/>
                  </a:schemeClr>
                </a:solidFill>
              </a:rPr>
              <a:t>(</a:t>
            </a:r>
            <a:r>
              <a:rPr lang="fr-FR" b="1" dirty="0" smtClean="0">
                <a:solidFill>
                  <a:schemeClr val="bg2">
                    <a:lumMod val="25000"/>
                  </a:schemeClr>
                </a:solidFill>
              </a:rPr>
              <a:t>pour la reconnaissance Or</a:t>
            </a:r>
            <a:r>
              <a:rPr lang="fr-FR" dirty="0" smtClean="0">
                <a:solidFill>
                  <a:schemeClr val="bg2">
                    <a:lumMod val="25000"/>
                  </a:schemeClr>
                </a:solidFill>
              </a:rPr>
              <a:t>):</a:t>
            </a:r>
          </a:p>
          <a:p>
            <a:r>
              <a:rPr lang="fr-FR" sz="3200" i="1" dirty="0" smtClean="0">
                <a:solidFill>
                  <a:schemeClr val="bg2">
                    <a:lumMod val="25000"/>
                  </a:schemeClr>
                </a:solidFill>
              </a:rPr>
              <a:t>«</a:t>
            </a:r>
            <a:r>
              <a:rPr lang="fr-FR" sz="3200" i="1" dirty="0" err="1" smtClean="0">
                <a:solidFill>
                  <a:schemeClr val="bg2">
                    <a:lumMod val="25000"/>
                  </a:schemeClr>
                </a:solidFill>
              </a:rPr>
              <a:t>Qualiclub</a:t>
            </a:r>
            <a:r>
              <a:rPr lang="fr-FR" sz="3200" i="1" dirty="0" smtClean="0">
                <a:solidFill>
                  <a:schemeClr val="bg2">
                    <a:lumMod val="25000"/>
                  </a:schemeClr>
                </a:solidFill>
              </a:rPr>
              <a:t> apporte une structuration ainsi qu’une organisation qui entrent dans l’orientation fédérale. De plus, ce label donne une certification sur la qualité de la prestation du club. C’est également une gratification pour les membres acteurs du club (CODIR et techniciens). »</a:t>
            </a:r>
          </a:p>
          <a:p>
            <a:endParaRPr lang="fr-FR" dirty="0"/>
          </a:p>
        </p:txBody>
      </p:sp>
    </p:spTree>
    <p:extLst>
      <p:ext uri="{BB962C8B-B14F-4D97-AF65-F5344CB8AC3E}">
        <p14:creationId xmlns:p14="http://schemas.microsoft.com/office/powerpoint/2010/main" val="312956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448">
            <a:extLst>
              <a:ext uri="{FF2B5EF4-FFF2-40B4-BE49-F238E27FC236}">
                <a16:creationId xmlns:a16="http://schemas.microsoft.com/office/drawing/2014/main" id="{029087A5-68D7-7D49-928C-5094A28FAA35}"/>
              </a:ext>
            </a:extLst>
          </p:cNvPr>
          <p:cNvSpPr txBox="1"/>
          <p:nvPr/>
        </p:nvSpPr>
        <p:spPr>
          <a:xfrm>
            <a:off x="2564830" y="578751"/>
            <a:ext cx="20140450"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Les clubs qui </a:t>
            </a:r>
            <a:r>
              <a:rPr lang="en-US" sz="8000" b="1" dirty="0" err="1" smtClean="0">
                <a:solidFill>
                  <a:schemeClr val="tx2"/>
                </a:solidFill>
                <a:latin typeface="Lato Heavy" charset="0"/>
                <a:ea typeface="Lato Heavy" charset="0"/>
                <a:cs typeface="Lato Heavy" charset="0"/>
              </a:rPr>
              <a:t>ont</a:t>
            </a:r>
            <a:r>
              <a:rPr lang="en-US" sz="8000" b="1" dirty="0" smtClean="0">
                <a:solidFill>
                  <a:schemeClr val="tx2"/>
                </a:solidFill>
                <a:latin typeface="Lato Heavy" charset="0"/>
                <a:ea typeface="Lato Heavy" charset="0"/>
                <a:cs typeface="Lato Heavy" charset="0"/>
              </a:rPr>
              <a:t> testé vous répondent…</a:t>
            </a:r>
            <a:endParaRPr lang="en-US" sz="8000" b="1" dirty="0">
              <a:solidFill>
                <a:schemeClr val="tx2"/>
              </a:solidFill>
              <a:latin typeface="Lato Heavy" charset="0"/>
              <a:ea typeface="Lato Heavy" charset="0"/>
              <a:cs typeface="Lato Heavy" charset="0"/>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272" y="345121"/>
            <a:ext cx="1714500" cy="1790700"/>
          </a:xfrm>
          <a:prstGeom prst="rect">
            <a:avLst/>
          </a:prstGeom>
        </p:spPr>
      </p:pic>
      <p:sp>
        <p:nvSpPr>
          <p:cNvPr id="4" name="ZoneTexte 3"/>
          <p:cNvSpPr txBox="1"/>
          <p:nvPr/>
        </p:nvSpPr>
        <p:spPr>
          <a:xfrm>
            <a:off x="757646" y="2638697"/>
            <a:ext cx="6923314" cy="5755422"/>
          </a:xfrm>
          <a:prstGeom prst="rect">
            <a:avLst/>
          </a:prstGeom>
          <a:noFill/>
        </p:spPr>
        <p:txBody>
          <a:bodyPr wrap="square" rtlCol="0">
            <a:spAutoFit/>
          </a:bodyPr>
          <a:lstStyle/>
          <a:p>
            <a:r>
              <a:rPr lang="fr-FR" b="1" dirty="0" smtClean="0">
                <a:solidFill>
                  <a:schemeClr val="bg2">
                    <a:lumMod val="25000"/>
                  </a:schemeClr>
                </a:solidFill>
              </a:rPr>
              <a:t>Cyril CLOUD</a:t>
            </a:r>
            <a:r>
              <a:rPr lang="fr-FR" dirty="0" smtClean="0">
                <a:solidFill>
                  <a:schemeClr val="bg2">
                    <a:lumMod val="25000"/>
                  </a:schemeClr>
                </a:solidFill>
              </a:rPr>
              <a:t>, responsable administratif </a:t>
            </a:r>
            <a:r>
              <a:rPr lang="fr-FR" dirty="0" err="1" smtClean="0">
                <a:solidFill>
                  <a:schemeClr val="bg2">
                    <a:lumMod val="25000"/>
                  </a:schemeClr>
                </a:solidFill>
              </a:rPr>
              <a:t>Acro</a:t>
            </a:r>
            <a:r>
              <a:rPr lang="fr-FR" dirty="0" smtClean="0">
                <a:solidFill>
                  <a:schemeClr val="bg2">
                    <a:lumMod val="25000"/>
                  </a:schemeClr>
                </a:solidFill>
              </a:rPr>
              <a:t> Tramp Sevran 93</a:t>
            </a:r>
          </a:p>
          <a:p>
            <a:r>
              <a:rPr lang="fr-FR" dirty="0" smtClean="0">
                <a:solidFill>
                  <a:schemeClr val="bg2">
                    <a:lumMod val="25000"/>
                  </a:schemeClr>
                </a:solidFill>
              </a:rPr>
              <a:t>(</a:t>
            </a:r>
            <a:r>
              <a:rPr lang="fr-FR" b="1" dirty="0" smtClean="0">
                <a:solidFill>
                  <a:schemeClr val="bg2">
                    <a:lumMod val="25000"/>
                  </a:schemeClr>
                </a:solidFill>
              </a:rPr>
              <a:t>pour la reconnaissance Or</a:t>
            </a:r>
            <a:r>
              <a:rPr lang="fr-FR" dirty="0" smtClean="0">
                <a:solidFill>
                  <a:schemeClr val="bg2">
                    <a:lumMod val="25000"/>
                  </a:schemeClr>
                </a:solidFill>
              </a:rPr>
              <a:t>):</a:t>
            </a:r>
          </a:p>
          <a:p>
            <a:r>
              <a:rPr lang="fr-FR" sz="3200" i="1" dirty="0" smtClean="0">
                <a:solidFill>
                  <a:schemeClr val="bg2">
                    <a:lumMod val="25000"/>
                  </a:schemeClr>
                </a:solidFill>
              </a:rPr>
              <a:t>« Entrer dans la démarche </a:t>
            </a:r>
            <a:r>
              <a:rPr lang="fr-FR" sz="3200" i="1" dirty="0" err="1" smtClean="0">
                <a:solidFill>
                  <a:schemeClr val="bg2">
                    <a:lumMod val="25000"/>
                  </a:schemeClr>
                </a:solidFill>
              </a:rPr>
              <a:t>Qualiclub</a:t>
            </a:r>
            <a:r>
              <a:rPr lang="fr-FR" sz="3200" i="1" dirty="0" smtClean="0">
                <a:solidFill>
                  <a:schemeClr val="bg2">
                    <a:lumMod val="25000"/>
                  </a:schemeClr>
                </a:solidFill>
              </a:rPr>
              <a:t> nous a permis de mettre en évidence certains points sur lesquels travailler pour améliorer l’organisation générale du club, ainsi que des process auxquels nous ne pensions pas, mais qui s’avèrent bénéfiques.»</a:t>
            </a:r>
          </a:p>
          <a:p>
            <a:endParaRPr lang="fr-FR" dirty="0"/>
          </a:p>
        </p:txBody>
      </p:sp>
      <p:sp>
        <p:nvSpPr>
          <p:cNvPr id="5" name="ZoneTexte 4"/>
          <p:cNvSpPr txBox="1"/>
          <p:nvPr/>
        </p:nvSpPr>
        <p:spPr>
          <a:xfrm>
            <a:off x="2804160" y="8156333"/>
            <a:ext cx="6923314" cy="5324535"/>
          </a:xfrm>
          <a:prstGeom prst="rect">
            <a:avLst/>
          </a:prstGeom>
          <a:noFill/>
        </p:spPr>
        <p:txBody>
          <a:bodyPr wrap="square" rtlCol="0">
            <a:spAutoFit/>
          </a:bodyPr>
          <a:lstStyle/>
          <a:p>
            <a:r>
              <a:rPr lang="fr-FR" b="1" dirty="0" smtClean="0">
                <a:solidFill>
                  <a:schemeClr val="accent6">
                    <a:lumMod val="50000"/>
                  </a:schemeClr>
                </a:solidFill>
              </a:rPr>
              <a:t>Sara HENOCQUE</a:t>
            </a:r>
            <a:r>
              <a:rPr lang="fr-FR" dirty="0" smtClean="0">
                <a:solidFill>
                  <a:schemeClr val="accent6">
                    <a:lumMod val="50000"/>
                  </a:schemeClr>
                </a:solidFill>
              </a:rPr>
              <a:t>, responsable administratif du Club Sportif Villepinte Gymnastique</a:t>
            </a:r>
          </a:p>
          <a:p>
            <a:r>
              <a:rPr lang="fr-FR" dirty="0" smtClean="0">
                <a:solidFill>
                  <a:schemeClr val="accent6">
                    <a:lumMod val="50000"/>
                  </a:schemeClr>
                </a:solidFill>
              </a:rPr>
              <a:t>(</a:t>
            </a:r>
            <a:r>
              <a:rPr lang="fr-FR" b="1" dirty="0" smtClean="0">
                <a:solidFill>
                  <a:schemeClr val="accent6">
                    <a:lumMod val="50000"/>
                  </a:schemeClr>
                </a:solidFill>
              </a:rPr>
              <a:t>pour la reconnaissance Argent</a:t>
            </a:r>
            <a:r>
              <a:rPr lang="fr-FR" dirty="0" smtClean="0">
                <a:solidFill>
                  <a:schemeClr val="accent6">
                    <a:lumMod val="50000"/>
                  </a:schemeClr>
                </a:solidFill>
              </a:rPr>
              <a:t>):</a:t>
            </a:r>
          </a:p>
          <a:p>
            <a:r>
              <a:rPr lang="fr-FR" sz="3200" i="1" dirty="0" smtClean="0"/>
              <a:t>«</a:t>
            </a:r>
            <a:r>
              <a:rPr lang="fr-FR" sz="3200" i="1" dirty="0" err="1" smtClean="0"/>
              <a:t>Qualiclub</a:t>
            </a:r>
            <a:r>
              <a:rPr lang="fr-FR" sz="3200" i="1" dirty="0" smtClean="0"/>
              <a:t> est un bon outil d’organisation et de structuration. Il permet de faire le point sur nos obligations légales. En résumé, c’est un bon tableau de bord pour les clubs.»</a:t>
            </a:r>
          </a:p>
          <a:p>
            <a:endParaRPr lang="fr-FR" dirty="0"/>
          </a:p>
        </p:txBody>
      </p:sp>
      <p:sp>
        <p:nvSpPr>
          <p:cNvPr id="6" name="ZoneTexte 5"/>
          <p:cNvSpPr txBox="1"/>
          <p:nvPr/>
        </p:nvSpPr>
        <p:spPr>
          <a:xfrm>
            <a:off x="16980632" y="2565491"/>
            <a:ext cx="6923314" cy="8771632"/>
          </a:xfrm>
          <a:prstGeom prst="rect">
            <a:avLst/>
          </a:prstGeom>
          <a:noFill/>
        </p:spPr>
        <p:txBody>
          <a:bodyPr wrap="square" rtlCol="0">
            <a:spAutoFit/>
          </a:bodyPr>
          <a:lstStyle/>
          <a:p>
            <a:r>
              <a:rPr lang="fr-FR" b="1" dirty="0" smtClean="0">
                <a:solidFill>
                  <a:schemeClr val="bg2">
                    <a:lumMod val="25000"/>
                  </a:schemeClr>
                </a:solidFill>
              </a:rPr>
              <a:t>Marine APERE</a:t>
            </a:r>
            <a:r>
              <a:rPr lang="fr-FR" dirty="0" smtClean="0">
                <a:solidFill>
                  <a:schemeClr val="bg2">
                    <a:lumMod val="25000"/>
                  </a:schemeClr>
                </a:solidFill>
              </a:rPr>
              <a:t>, responsable de l’opération </a:t>
            </a:r>
            <a:r>
              <a:rPr lang="fr-FR" dirty="0" err="1" smtClean="0">
                <a:solidFill>
                  <a:schemeClr val="bg2">
                    <a:lumMod val="25000"/>
                  </a:schemeClr>
                </a:solidFill>
              </a:rPr>
              <a:t>Qualiclub</a:t>
            </a:r>
            <a:r>
              <a:rPr lang="fr-FR" dirty="0" smtClean="0">
                <a:solidFill>
                  <a:schemeClr val="bg2">
                    <a:lumMod val="25000"/>
                  </a:schemeClr>
                </a:solidFill>
              </a:rPr>
              <a:t> à Noisy le Grand Gymnastique</a:t>
            </a:r>
          </a:p>
          <a:p>
            <a:r>
              <a:rPr lang="fr-FR" dirty="0" smtClean="0">
                <a:solidFill>
                  <a:schemeClr val="bg2">
                    <a:lumMod val="25000"/>
                  </a:schemeClr>
                </a:solidFill>
              </a:rPr>
              <a:t>(</a:t>
            </a:r>
            <a:r>
              <a:rPr lang="fr-FR" b="1" dirty="0" smtClean="0">
                <a:solidFill>
                  <a:schemeClr val="bg2">
                    <a:lumMod val="25000"/>
                  </a:schemeClr>
                </a:solidFill>
              </a:rPr>
              <a:t>pour la reconnaissance Or</a:t>
            </a:r>
            <a:r>
              <a:rPr lang="fr-FR" dirty="0" smtClean="0">
                <a:solidFill>
                  <a:schemeClr val="bg2">
                    <a:lumMod val="25000"/>
                  </a:schemeClr>
                </a:solidFill>
              </a:rPr>
              <a:t>):</a:t>
            </a:r>
          </a:p>
          <a:p>
            <a:r>
              <a:rPr lang="fr-FR" sz="3200" i="1" dirty="0" smtClean="0">
                <a:solidFill>
                  <a:schemeClr val="bg2">
                    <a:lumMod val="25000"/>
                  </a:schemeClr>
                </a:solidFill>
              </a:rPr>
              <a:t>«</a:t>
            </a:r>
            <a:r>
              <a:rPr lang="fr-FR" sz="3200" i="1" dirty="0">
                <a:solidFill>
                  <a:schemeClr val="bg2">
                    <a:lumMod val="25000"/>
                  </a:schemeClr>
                </a:solidFill>
              </a:rPr>
              <a:t>S’engager dans la démarche </a:t>
            </a:r>
            <a:r>
              <a:rPr lang="fr-FR" sz="3200" i="1" dirty="0" err="1">
                <a:solidFill>
                  <a:schemeClr val="bg2">
                    <a:lumMod val="25000"/>
                  </a:schemeClr>
                </a:solidFill>
              </a:rPr>
              <a:t>QualiClub</a:t>
            </a:r>
            <a:r>
              <a:rPr lang="fr-FR" sz="3200" i="1" dirty="0">
                <a:solidFill>
                  <a:schemeClr val="bg2">
                    <a:lumMod val="25000"/>
                  </a:schemeClr>
                </a:solidFill>
              </a:rPr>
              <a:t> permet de faire un bilan de </a:t>
            </a:r>
            <a:r>
              <a:rPr lang="fr-FR" sz="3200" i="1" dirty="0" smtClean="0">
                <a:solidFill>
                  <a:schemeClr val="bg2">
                    <a:lumMod val="25000"/>
                  </a:schemeClr>
                </a:solidFill>
              </a:rPr>
              <a:t>la situation </a:t>
            </a:r>
            <a:r>
              <a:rPr lang="fr-FR" sz="3200" i="1" dirty="0">
                <a:solidFill>
                  <a:schemeClr val="bg2">
                    <a:lumMod val="25000"/>
                  </a:schemeClr>
                </a:solidFill>
              </a:rPr>
              <a:t>du club, permet de se structurer ou se restructurer, et de voir ce qu’il reste à mettre en place pour pouvoir obtenir certains labels ou la reconnaissance supérieure (bronze-argent-or). Le </a:t>
            </a:r>
            <a:r>
              <a:rPr lang="fr-FR" sz="3200" i="1" dirty="0" err="1">
                <a:solidFill>
                  <a:schemeClr val="bg2">
                    <a:lumMod val="25000"/>
                  </a:schemeClr>
                </a:solidFill>
              </a:rPr>
              <a:t>Q</a:t>
            </a:r>
            <a:r>
              <a:rPr lang="fr-FR" sz="3200" i="1" dirty="0" err="1" smtClean="0">
                <a:solidFill>
                  <a:schemeClr val="bg2">
                    <a:lumMod val="25000"/>
                  </a:schemeClr>
                </a:solidFill>
              </a:rPr>
              <a:t>ualiclub</a:t>
            </a:r>
            <a:r>
              <a:rPr lang="fr-FR" sz="3200" i="1" dirty="0" smtClean="0">
                <a:solidFill>
                  <a:schemeClr val="bg2">
                    <a:lumMod val="25000"/>
                  </a:schemeClr>
                </a:solidFill>
              </a:rPr>
              <a:t> </a:t>
            </a:r>
            <a:r>
              <a:rPr lang="fr-FR" sz="3200" i="1" dirty="0">
                <a:solidFill>
                  <a:schemeClr val="bg2">
                    <a:lumMod val="25000"/>
                  </a:schemeClr>
                </a:solidFill>
              </a:rPr>
              <a:t>donne plus de visibilité au niveau fédéral mais c’est aussi un plus lors des différentes demandes </a:t>
            </a:r>
            <a:r>
              <a:rPr lang="fr-FR" sz="3200" i="1" dirty="0" smtClean="0">
                <a:solidFill>
                  <a:schemeClr val="bg2">
                    <a:lumMod val="25000"/>
                  </a:schemeClr>
                </a:solidFill>
              </a:rPr>
              <a:t>d’aides auprès </a:t>
            </a:r>
            <a:r>
              <a:rPr lang="fr-FR" sz="3200" i="1" dirty="0">
                <a:solidFill>
                  <a:schemeClr val="bg2">
                    <a:lumMod val="25000"/>
                  </a:schemeClr>
                </a:solidFill>
              </a:rPr>
              <a:t>des municipalités, des partenaires, ... </a:t>
            </a:r>
            <a:r>
              <a:rPr lang="fr-FR" sz="3200" i="1" dirty="0" smtClean="0">
                <a:solidFill>
                  <a:schemeClr val="bg2">
                    <a:lumMod val="25000"/>
                  </a:schemeClr>
                </a:solidFill>
              </a:rPr>
              <a:t>.»</a:t>
            </a:r>
          </a:p>
          <a:p>
            <a:endParaRPr lang="fr-FR" dirty="0"/>
          </a:p>
        </p:txBody>
      </p:sp>
      <p:sp>
        <p:nvSpPr>
          <p:cNvPr id="7" name="ZoneTexte 6"/>
          <p:cNvSpPr txBox="1"/>
          <p:nvPr/>
        </p:nvSpPr>
        <p:spPr>
          <a:xfrm>
            <a:off x="9173398" y="3166382"/>
            <a:ext cx="6923314" cy="6801862"/>
          </a:xfrm>
          <a:prstGeom prst="rect">
            <a:avLst/>
          </a:prstGeom>
          <a:noFill/>
        </p:spPr>
        <p:txBody>
          <a:bodyPr wrap="square" rtlCol="0">
            <a:spAutoFit/>
          </a:bodyPr>
          <a:lstStyle/>
          <a:p>
            <a:r>
              <a:rPr lang="fr-FR" b="1" dirty="0" smtClean="0">
                <a:solidFill>
                  <a:schemeClr val="accent6">
                    <a:lumMod val="50000"/>
                  </a:schemeClr>
                </a:solidFill>
              </a:rPr>
              <a:t>Séverine BORTOLAMEOLLI</a:t>
            </a:r>
            <a:r>
              <a:rPr lang="fr-FR" dirty="0" smtClean="0">
                <a:solidFill>
                  <a:schemeClr val="accent6">
                    <a:lumMod val="50000"/>
                  </a:schemeClr>
                </a:solidFill>
              </a:rPr>
              <a:t>, responsable technique au CSM Epinay sur Seine</a:t>
            </a:r>
          </a:p>
          <a:p>
            <a:r>
              <a:rPr lang="fr-FR" dirty="0" smtClean="0">
                <a:solidFill>
                  <a:schemeClr val="accent6">
                    <a:lumMod val="50000"/>
                  </a:schemeClr>
                </a:solidFill>
              </a:rPr>
              <a:t>(</a:t>
            </a:r>
            <a:r>
              <a:rPr lang="fr-FR" b="1" dirty="0" smtClean="0">
                <a:solidFill>
                  <a:schemeClr val="accent6">
                    <a:lumMod val="50000"/>
                  </a:schemeClr>
                </a:solidFill>
              </a:rPr>
              <a:t>pour la reconnaissance Argent</a:t>
            </a:r>
            <a:r>
              <a:rPr lang="fr-FR" dirty="0" smtClean="0">
                <a:solidFill>
                  <a:schemeClr val="accent6">
                    <a:lumMod val="50000"/>
                  </a:schemeClr>
                </a:solidFill>
              </a:rPr>
              <a:t>):</a:t>
            </a:r>
          </a:p>
          <a:p>
            <a:r>
              <a:rPr lang="fr-FR" sz="3200" i="1" dirty="0" smtClean="0"/>
              <a:t>«</a:t>
            </a:r>
            <a:r>
              <a:rPr lang="fr-FR" sz="3200" i="1" dirty="0" err="1"/>
              <a:t>Q</a:t>
            </a:r>
            <a:r>
              <a:rPr lang="fr-FR" sz="3200" i="1" dirty="0" err="1" smtClean="0"/>
              <a:t>ualiclub</a:t>
            </a:r>
            <a:r>
              <a:rPr lang="fr-FR" sz="3200" i="1" dirty="0" smtClean="0"/>
              <a:t> </a:t>
            </a:r>
            <a:r>
              <a:rPr lang="fr-FR" sz="3200" i="1" dirty="0"/>
              <a:t>permet de développer et de valoriser l'appartenance à notre fédération. </a:t>
            </a:r>
            <a:r>
              <a:rPr lang="fr-FR" sz="3200" i="1" dirty="0" smtClean="0"/>
              <a:t>Il </a:t>
            </a:r>
            <a:r>
              <a:rPr lang="fr-FR" sz="3200" i="1" dirty="0"/>
              <a:t>permet également d'identifier les points forts mais surtout les axes d'évolution et d'amélioration à mettre en place au sein de notre club afin de rester le plus proche possible de s</a:t>
            </a:r>
            <a:r>
              <a:rPr lang="fr-FR" sz="3200" i="1" dirty="0" smtClean="0"/>
              <a:t>es valeurs</a:t>
            </a:r>
            <a:r>
              <a:rPr lang="fr-FR" sz="3200" i="1" dirty="0" smtClean="0"/>
              <a:t>.»</a:t>
            </a:r>
            <a:endParaRPr lang="fr-FR" sz="3200" i="1" dirty="0" smtClean="0"/>
          </a:p>
          <a:p>
            <a:endParaRPr lang="fr-FR" dirty="0"/>
          </a:p>
        </p:txBody>
      </p:sp>
    </p:spTree>
    <p:extLst>
      <p:ext uri="{BB962C8B-B14F-4D97-AF65-F5344CB8AC3E}">
        <p14:creationId xmlns:p14="http://schemas.microsoft.com/office/powerpoint/2010/main" val="3963145851"/>
      </p:ext>
    </p:extLst>
  </p:cSld>
  <p:clrMapOvr>
    <a:masterClrMapping/>
  </p:clrMapOvr>
</p:sld>
</file>

<file path=ppt/theme/theme1.xml><?xml version="1.0" encoding="utf-8"?>
<a:theme xmlns:a="http://schemas.openxmlformats.org/drawingml/2006/main" name="Office Theme">
  <a:themeElements>
    <a:clrScheme name="Personalizados 289">
      <a:dk1>
        <a:srgbClr val="989998"/>
      </a:dk1>
      <a:lt1>
        <a:srgbClr val="FFFFFF"/>
      </a:lt1>
      <a:dk2>
        <a:srgbClr val="353E49"/>
      </a:dk2>
      <a:lt2>
        <a:srgbClr val="FEFFFF"/>
      </a:lt2>
      <a:accent1>
        <a:srgbClr val="FC7C29"/>
      </a:accent1>
      <a:accent2>
        <a:srgbClr val="FA642F"/>
      </a:accent2>
      <a:accent3>
        <a:srgbClr val="FC9226"/>
      </a:accent3>
      <a:accent4>
        <a:srgbClr val="F45448"/>
      </a:accent4>
      <a:accent5>
        <a:srgbClr val="212836"/>
      </a:accent5>
      <a:accent6>
        <a:srgbClr val="D5D5D5"/>
      </a:accent6>
      <a:hlink>
        <a:srgbClr val="919191"/>
      </a:hlink>
      <a:folHlink>
        <a:srgbClr val="5E5E5E"/>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644</Words>
  <Application>Microsoft Office PowerPoint</Application>
  <PresentationFormat>Personnalisé</PresentationFormat>
  <Paragraphs>42</Paragraphs>
  <Slides>3</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vt:i4>
      </vt:variant>
    </vt:vector>
  </HeadingPairs>
  <TitlesOfParts>
    <vt:vector size="13" baseType="lpstr">
      <vt:lpstr>Arial</vt:lpstr>
      <vt:lpstr>Arial Unicode MS</vt:lpstr>
      <vt:lpstr>Calibri</vt:lpstr>
      <vt:lpstr>Calibri Light</vt:lpstr>
      <vt:lpstr>Lato Heavy</vt:lpstr>
      <vt:lpstr>Lato Light</vt:lpstr>
      <vt:lpstr>Lato Semibold</vt:lpstr>
      <vt:lpstr>Montserrat Light</vt:lpstr>
      <vt:lpstr>Times New Roman</vt:lpstr>
      <vt:lpstr>Office Theme</vt:lpstr>
      <vt:lpstr>Présentation PowerPoint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CDGym93</dc:creator>
  <cp:keywords/>
  <dc:description/>
  <cp:lastModifiedBy>CDGym93</cp:lastModifiedBy>
  <cp:revision>16343</cp:revision>
  <dcterms:created xsi:type="dcterms:W3CDTF">2014-11-12T21:47:38Z</dcterms:created>
  <dcterms:modified xsi:type="dcterms:W3CDTF">2021-01-26T12:50:59Z</dcterms:modified>
  <cp:category/>
</cp:coreProperties>
</file>